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5" r:id="rId1"/>
    <p:sldMasterId id="2147483657" r:id="rId2"/>
  </p:sldMasterIdLst>
  <p:notesMasterIdLst>
    <p:notesMasterId r:id="rId13"/>
  </p:notesMasterIdLst>
  <p:handoutMasterIdLst>
    <p:handoutMasterId r:id="rId14"/>
  </p:handoutMasterIdLst>
  <p:sldIdLst>
    <p:sldId id="328" r:id="rId3"/>
    <p:sldId id="405" r:id="rId4"/>
    <p:sldId id="406" r:id="rId5"/>
    <p:sldId id="395" r:id="rId6"/>
    <p:sldId id="353" r:id="rId7"/>
    <p:sldId id="409" r:id="rId8"/>
    <p:sldId id="351" r:id="rId9"/>
    <p:sldId id="256" r:id="rId10"/>
    <p:sldId id="266" r:id="rId11"/>
    <p:sldId id="354" r:id="rId12"/>
  </p:sldIdLst>
  <p:sldSz cx="6858000" cy="5143500"/>
  <p:notesSz cx="6858000" cy="9144000"/>
  <p:embeddedFontLst>
    <p:embeddedFont>
      <p:font typeface="Adlery Pro" panose="020B0604020202020204" charset="0"/>
      <p:regular r:id="rId15"/>
    </p:embeddedFont>
    <p:embeddedFont>
      <p:font typeface="Anton" pitchFamily="2" charset="0"/>
      <p:regular r:id="rId16"/>
    </p:embeddedFont>
    <p:embeddedFont>
      <p:font typeface="Archivo Black" panose="020B0604020202020204" charset="0"/>
      <p:regular r:id="rId17"/>
    </p:embeddedFont>
    <p:embeddedFont>
      <p:font typeface="Canva Sans" panose="020B0604020202020204" charset="0"/>
      <p:regular r:id="rId18"/>
    </p:embeddedFont>
    <p:embeddedFont>
      <p:font typeface="Canva Student Font" panose="020B0604020202020204" charset="0"/>
      <p:regular r:id="rId19"/>
    </p:embeddedFont>
    <p:embeddedFont>
      <p:font typeface="Fredoka" panose="020B0604020202020204" charset="0"/>
      <p:regular r:id="rId20"/>
    </p:embeddedFont>
    <p:embeddedFont>
      <p:font typeface="Palatino Linotype" panose="02040502050505030304" pitchFamily="18" charset="0"/>
      <p:regular r:id="rId21"/>
      <p:bold r:id="rId22"/>
      <p:italic r:id="rId23"/>
      <p:boldItalic r:id="rId24"/>
    </p:embeddedFont>
    <p:embeddedFont>
      <p:font typeface="Roboto" panose="02000000000000000000" pitchFamily="2" charset="0"/>
      <p:regular r:id="rId25"/>
      <p:bold r:id="rId26"/>
      <p:italic r:id="rId27"/>
      <p:boldItalic r:id="rId28"/>
    </p:embeddedFont>
    <p:embeddedFont>
      <p:font typeface="Roboto Bold" panose="020B0604020202020204" charset="0"/>
      <p:regular r:id="rId29"/>
      <p:bold r:id="rId30"/>
    </p:embeddedFont>
    <p:embeddedFont>
      <p:font typeface="Roboto Condensed" panose="02000000000000000000" pitchFamily="2" charset="0"/>
      <p:regular r:id="rId31"/>
      <p:bold r:id="rId32"/>
      <p:italic r:id="rId33"/>
      <p:boldItalic r:id="rId34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orient="horz" pos="3162" userDrawn="1">
          <p15:clr>
            <a:srgbClr val="A4A3A4"/>
          </p15:clr>
        </p15:guide>
        <p15:guide id="3" orient="horz" pos="2414" userDrawn="1">
          <p15:clr>
            <a:srgbClr val="A4A3A4"/>
          </p15:clr>
        </p15:guide>
        <p15:guide id="5" orient="horz" pos="2867" userDrawn="1">
          <p15:clr>
            <a:srgbClr val="A4A3A4"/>
          </p15:clr>
        </p15:guide>
        <p15:guide id="6" orient="horz" pos="214" userDrawn="1">
          <p15:clr>
            <a:srgbClr val="A4A3A4"/>
          </p15:clr>
        </p15:guide>
        <p15:guide id="7" orient="horz" pos="696" userDrawn="1">
          <p15:clr>
            <a:srgbClr val="A4A3A4"/>
          </p15:clr>
        </p15:guide>
        <p15:guide id="8" orient="horz" pos="2709" userDrawn="1">
          <p15:clr>
            <a:srgbClr val="A4A3A4"/>
          </p15:clr>
        </p15:guide>
        <p15:guide id="9" pos="1514" userDrawn="1">
          <p15:clr>
            <a:srgbClr val="A4A3A4"/>
          </p15:clr>
        </p15:guide>
        <p15:guide id="10" pos="1292" userDrawn="1">
          <p15:clr>
            <a:srgbClr val="A4A3A4"/>
          </p15:clr>
        </p15:guide>
        <p15:guide id="11" pos="4106" userDrawn="1">
          <p15:clr>
            <a:srgbClr val="A4A3A4"/>
          </p15:clr>
        </p15:guide>
        <p15:guide id="12" pos="221" userDrawn="1">
          <p15:clr>
            <a:srgbClr val="A4A3A4"/>
          </p15:clr>
        </p15:guide>
        <p15:guide id="13" pos="3025" userDrawn="1">
          <p15:clr>
            <a:srgbClr val="A4A3A4"/>
          </p15:clr>
        </p15:guide>
        <p15:guide id="14" pos="2809" userDrawn="1">
          <p15:clr>
            <a:srgbClr val="A4A3A4"/>
          </p15:clr>
        </p15:guide>
        <p15:guide id="15" pos="2378" userDrawn="1">
          <p15:clr>
            <a:srgbClr val="A4A3A4"/>
          </p15:clr>
        </p15:guide>
        <p15:guide id="16" pos="433" userDrawn="1">
          <p15:clr>
            <a:srgbClr val="A4A3A4"/>
          </p15:clr>
        </p15:guide>
        <p15:guide id="17" pos="648" userDrawn="1">
          <p15:clr>
            <a:srgbClr val="A4A3A4"/>
          </p15:clr>
        </p15:guide>
        <p15:guide id="18" pos="867" userDrawn="1">
          <p15:clr>
            <a:srgbClr val="A4A3A4"/>
          </p15:clr>
        </p15:guide>
        <p15:guide id="19" pos="1082" userDrawn="1">
          <p15:clr>
            <a:srgbClr val="A4A3A4"/>
          </p15:clr>
        </p15:guide>
        <p15:guide id="20" pos="1734" userDrawn="1">
          <p15:clr>
            <a:srgbClr val="A4A3A4"/>
          </p15:clr>
        </p15:guide>
        <p15:guide id="21" pos="1946" userDrawn="1">
          <p15:clr>
            <a:srgbClr val="A4A3A4"/>
          </p15:clr>
        </p15:guide>
        <p15:guide id="22" pos="2160" userDrawn="1">
          <p15:clr>
            <a:srgbClr val="A4A3A4"/>
          </p15:clr>
        </p15:guide>
        <p15:guide id="23" pos="2594" userDrawn="1">
          <p15:clr>
            <a:srgbClr val="A4A3A4"/>
          </p15:clr>
        </p15:guide>
        <p15:guide id="25" pos="3453" userDrawn="1">
          <p15:clr>
            <a:srgbClr val="A4A3A4"/>
          </p15:clr>
        </p15:guide>
        <p15:guide id="26" pos="3674" userDrawn="1">
          <p15:clr>
            <a:srgbClr val="A4A3A4"/>
          </p15:clr>
        </p15:guide>
        <p15:guide id="27" pos="3890" userDrawn="1">
          <p15:clr>
            <a:srgbClr val="A4A3A4"/>
          </p15:clr>
        </p15:guide>
        <p15:guide id="28" orient="horz" pos="3153" userDrawn="1">
          <p15:clr>
            <a:srgbClr val="A4A3A4"/>
          </p15:clr>
        </p15:guide>
        <p15:guide id="29" orient="horz" pos="2836" userDrawn="1">
          <p15:clr>
            <a:srgbClr val="A4A3A4"/>
          </p15:clr>
        </p15:guide>
        <p15:guide id="30" pos="324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0503"/>
    <a:srgbClr val="002F5D"/>
    <a:srgbClr val="6C7921"/>
    <a:srgbClr val="384519"/>
    <a:srgbClr val="104E28"/>
    <a:srgbClr val="FFFFFF"/>
    <a:srgbClr val="BD9F21"/>
    <a:srgbClr val="FFC864"/>
    <a:srgbClr val="FFBE64"/>
    <a:srgbClr val="F0AA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12" autoAdjust="0"/>
    <p:restoredTop sz="88055" autoAdjust="0"/>
  </p:normalViewPr>
  <p:slideViewPr>
    <p:cSldViewPr snapToGrid="0" snapToObjects="1">
      <p:cViewPr varScale="1">
        <p:scale>
          <a:sx n="147" d="100"/>
          <a:sy n="147" d="100"/>
        </p:scale>
        <p:origin x="1488" y="120"/>
      </p:cViewPr>
      <p:guideLst>
        <p:guide orient="horz" pos="1620"/>
        <p:guide orient="horz" pos="3162"/>
        <p:guide orient="horz" pos="2414"/>
        <p:guide orient="horz" pos="2867"/>
        <p:guide orient="horz" pos="214"/>
        <p:guide orient="horz" pos="696"/>
        <p:guide orient="horz" pos="2709"/>
        <p:guide pos="1514"/>
        <p:guide pos="1292"/>
        <p:guide pos="4106"/>
        <p:guide pos="221"/>
        <p:guide pos="3025"/>
        <p:guide pos="2809"/>
        <p:guide pos="2378"/>
        <p:guide pos="433"/>
        <p:guide pos="648"/>
        <p:guide pos="867"/>
        <p:guide pos="1082"/>
        <p:guide pos="1734"/>
        <p:guide pos="1946"/>
        <p:guide pos="2160"/>
        <p:guide pos="2594"/>
        <p:guide pos="3453"/>
        <p:guide pos="3674"/>
        <p:guide pos="3890"/>
        <p:guide orient="horz" pos="3153"/>
        <p:guide orient="horz" pos="2836"/>
        <p:guide pos="324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772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2642F8-4030-468B-846F-DE3B6AB6CE0D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AA542-7317-4AC6-A4A4-9C0CA743576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2496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jpeg>
</file>

<file path=ppt/media/image18.png>
</file>

<file path=ppt/media/image19.png>
</file>

<file path=ppt/media/image2.png>
</file>

<file path=ppt/media/image20.svg>
</file>

<file path=ppt/media/image21.png>
</file>

<file path=ppt/media/image22.jpeg>
</file>

<file path=ppt/media/image23.png>
</file>

<file path=ppt/media/image24.png>
</file>

<file path=ppt/media/image3.jpeg>
</file>

<file path=ppt/media/image4.png>
</file>

<file path=ppt/media/image5.jpg>
</file>

<file path=ppt/media/image6.png>
</file>

<file path=ppt/media/image7.pn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AB2040-EA4D-4002-BC41-13AC0377AF84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DADD7A-5464-40FD-B5CC-4CA36D7CC1F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305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Next 7 minutes is an advertisement talk, why I think we should study naturalness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Conceptual</a:t>
            </a:r>
            <a:r>
              <a:rPr lang="de-DE" dirty="0"/>
              <a:t> </a:t>
            </a:r>
            <a:r>
              <a:rPr lang="de-DE" dirty="0" err="1"/>
              <a:t>work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DADD7A-5464-40FD-B5CC-4CA36D7CC1F5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05171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413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16955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-</a:t>
            </a:r>
            <a:r>
              <a:rPr lang="de-DE" dirty="0" err="1"/>
              <a:t>tremendous</a:t>
            </a:r>
            <a:r>
              <a:rPr lang="de-DE" dirty="0"/>
              <a:t> </a:t>
            </a:r>
            <a:r>
              <a:rPr lang="de-DE" dirty="0" err="1"/>
              <a:t>impact</a:t>
            </a:r>
            <a:r>
              <a:rPr lang="de-DE" dirty="0"/>
              <a:t> on </a:t>
            </a:r>
            <a:r>
              <a:rPr lang="de-DE" dirty="0" err="1"/>
              <a:t>communicative</a:t>
            </a:r>
            <a:r>
              <a:rPr lang="de-DE" dirty="0"/>
              <a:t> </a:t>
            </a:r>
            <a:r>
              <a:rPr lang="de-DE" dirty="0" err="1"/>
              <a:t>quality</a:t>
            </a:r>
            <a:r>
              <a:rPr lang="de-DE" dirty="0"/>
              <a:t> 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63998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1BBEA0-619F-1C01-462E-0BCCE372FF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75A8480D-B5E9-2FD7-6433-ECED7DD965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13CDBDB2-DC43-07D7-1500-FABEACDD18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0D59498-C50C-FAC8-F3E4-AA34B4FA59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00377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63998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20738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83380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12276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08488-04AE-4A69-99CA-8493FF74AA5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493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 flipV="1">
            <a:off x="-1" y="4500000"/>
            <a:ext cx="3442500" cy="396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pic>
        <p:nvPicPr>
          <p:cNvPr id="7" name="Grafik 6"/>
          <p:cNvPicPr preferRelativeResize="0"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0787" y="4500000"/>
            <a:ext cx="3429000" cy="39600"/>
          </a:xfrm>
          <a:prstGeom prst="rect">
            <a:avLst/>
          </a:prstGeom>
        </p:spPr>
      </p:pic>
      <p:sp>
        <p:nvSpPr>
          <p:cNvPr id="9" name="Textplatzhalt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2249685" y="4719770"/>
            <a:ext cx="4266010" cy="14400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lang="de-DE" sz="75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</a:lstStyle>
          <a:p>
            <a:r>
              <a:rPr lang="de-DE" dirty="0"/>
              <a:t>Voice Naturalness</a:t>
            </a:r>
          </a:p>
        </p:txBody>
      </p:sp>
      <p:sp>
        <p:nvSpPr>
          <p:cNvPr id="6" name="Textplatzhalter 24"/>
          <p:cNvSpPr txBox="1">
            <a:spLocks/>
          </p:cNvSpPr>
          <p:nvPr userDrawn="1"/>
        </p:nvSpPr>
        <p:spPr>
          <a:xfrm>
            <a:off x="2641231" y="4884575"/>
            <a:ext cx="3874464" cy="1542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 sz="1000" kern="1200" baseline="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22FCD78-D96D-4F80-9AD7-6954839C45E1}" type="slidenum">
              <a:rPr lang="de-DE" sz="750" smtClean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‹Nr.›</a:t>
            </a:fld>
            <a:r>
              <a:rPr lang="de-DE" sz="750" dirty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t> / 10</a:t>
            </a:r>
          </a:p>
        </p:txBody>
      </p:sp>
    </p:spTree>
    <p:extLst>
      <p:ext uri="{BB962C8B-B14F-4D97-AF65-F5344CB8AC3E}">
        <p14:creationId xmlns:p14="http://schemas.microsoft.com/office/powerpoint/2010/main" val="631931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16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108" y="2400300"/>
            <a:ext cx="2057400" cy="283369"/>
          </a:xfrm>
        </p:spPr>
        <p:txBody>
          <a:bodyPr anchor="b"/>
          <a:lstStyle>
            <a:lvl1pPr algn="l">
              <a:defRPr sz="75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72108" y="306388"/>
            <a:ext cx="2057400" cy="2057400"/>
          </a:xfrm>
        </p:spPr>
        <p:txBody>
          <a:bodyPr/>
          <a:lstStyle>
            <a:lvl1pPr marL="0" indent="0">
              <a:buNone/>
              <a:defRPr sz="1200"/>
            </a:lvl1pPr>
            <a:lvl2pPr marL="171450" indent="0">
              <a:buNone/>
              <a:defRPr sz="1050"/>
            </a:lvl2pPr>
            <a:lvl3pPr marL="342900" indent="0">
              <a:buNone/>
              <a:defRPr sz="900"/>
            </a:lvl3pPr>
            <a:lvl4pPr marL="514350" indent="0">
              <a:buNone/>
              <a:defRPr sz="750"/>
            </a:lvl4pPr>
            <a:lvl5pPr marL="685800" indent="0">
              <a:buNone/>
              <a:defRPr sz="750"/>
            </a:lvl5pPr>
            <a:lvl6pPr marL="857250" indent="0">
              <a:buNone/>
              <a:defRPr sz="750"/>
            </a:lvl6pPr>
            <a:lvl7pPr marL="1028700" indent="0">
              <a:buNone/>
              <a:defRPr sz="750"/>
            </a:lvl7pPr>
            <a:lvl8pPr marL="1200150" indent="0">
              <a:buNone/>
              <a:defRPr sz="750"/>
            </a:lvl8pPr>
            <a:lvl9pPr marL="1371600" indent="0">
              <a:buNone/>
              <a:defRPr sz="75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2108" y="2683669"/>
            <a:ext cx="2057400" cy="402431"/>
          </a:xfrm>
        </p:spPr>
        <p:txBody>
          <a:bodyPr/>
          <a:lstStyle>
            <a:lvl1pPr marL="0" indent="0">
              <a:buNone/>
              <a:defRPr sz="525"/>
            </a:lvl1pPr>
            <a:lvl2pPr marL="171450" indent="0">
              <a:buNone/>
              <a:defRPr sz="450"/>
            </a:lvl2pPr>
            <a:lvl3pPr marL="342900" indent="0">
              <a:buNone/>
              <a:defRPr sz="375"/>
            </a:lvl3pPr>
            <a:lvl4pPr marL="514350" indent="0">
              <a:buNone/>
              <a:defRPr sz="338"/>
            </a:lvl4pPr>
            <a:lvl5pPr marL="685800" indent="0">
              <a:buNone/>
              <a:defRPr sz="338"/>
            </a:lvl5pPr>
            <a:lvl6pPr marL="857250" indent="0">
              <a:buNone/>
              <a:defRPr sz="338"/>
            </a:lvl6pPr>
            <a:lvl7pPr marL="1028700" indent="0">
              <a:buNone/>
              <a:defRPr sz="338"/>
            </a:lvl7pPr>
            <a:lvl8pPr marL="1200150" indent="0">
              <a:buNone/>
              <a:defRPr sz="338"/>
            </a:lvl8pPr>
            <a:lvl9pPr marL="1371600" indent="0">
              <a:buNone/>
              <a:defRPr sz="33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265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3297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486025" y="137319"/>
            <a:ext cx="771525" cy="2925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1450" y="137319"/>
            <a:ext cx="2257425" cy="2925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137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7175" y="1065212"/>
            <a:ext cx="2914650" cy="73501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4350" y="1943100"/>
            <a:ext cx="2400300" cy="8763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714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14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8572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2001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145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14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867" y="2203450"/>
            <a:ext cx="2914650" cy="681038"/>
          </a:xfrm>
        </p:spPr>
        <p:txBody>
          <a:bodyPr anchor="t"/>
          <a:lstStyle>
            <a:lvl1pPr algn="l">
              <a:defRPr sz="15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0867" y="1453357"/>
            <a:ext cx="2914650" cy="750094"/>
          </a:xfrm>
        </p:spPr>
        <p:txBody>
          <a:bodyPr anchor="b"/>
          <a:lstStyle>
            <a:lvl1pPr marL="0" indent="0">
              <a:buNone/>
              <a:defRPr sz="750">
                <a:solidFill>
                  <a:schemeClr val="tx1">
                    <a:tint val="75000"/>
                  </a:schemeClr>
                </a:solidFill>
              </a:defRPr>
            </a:lvl1pPr>
            <a:lvl2pPr marL="171450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2pPr>
            <a:lvl3pPr marL="342900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3pPr>
            <a:lvl4pPr marL="514350" indent="0">
              <a:buNone/>
              <a:defRPr sz="525">
                <a:solidFill>
                  <a:schemeClr val="tx1">
                    <a:tint val="75000"/>
                  </a:schemeClr>
                </a:solidFill>
              </a:defRPr>
            </a:lvl4pPr>
            <a:lvl5pPr marL="685800" indent="0">
              <a:buNone/>
              <a:defRPr sz="525">
                <a:solidFill>
                  <a:schemeClr val="tx1">
                    <a:tint val="75000"/>
                  </a:schemeClr>
                </a:solidFill>
              </a:defRPr>
            </a:lvl5pPr>
            <a:lvl6pPr marL="857250" indent="0">
              <a:buNone/>
              <a:defRPr sz="525">
                <a:solidFill>
                  <a:schemeClr val="tx1">
                    <a:tint val="75000"/>
                  </a:schemeClr>
                </a:solidFill>
              </a:defRPr>
            </a:lvl6pPr>
            <a:lvl7pPr marL="1028700" indent="0">
              <a:buNone/>
              <a:defRPr sz="525">
                <a:solidFill>
                  <a:schemeClr val="tx1">
                    <a:tint val="75000"/>
                  </a:schemeClr>
                </a:solidFill>
              </a:defRPr>
            </a:lvl7pPr>
            <a:lvl8pPr marL="1200150" indent="0">
              <a:buNone/>
              <a:defRPr sz="525">
                <a:solidFill>
                  <a:schemeClr val="tx1">
                    <a:tint val="75000"/>
                  </a:schemeClr>
                </a:solidFill>
              </a:defRPr>
            </a:lvl8pPr>
            <a:lvl9pPr marL="1371600" indent="0">
              <a:buNone/>
              <a:defRPr sz="52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72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1450" y="800100"/>
            <a:ext cx="1514475" cy="2262982"/>
          </a:xfrm>
        </p:spPr>
        <p:txBody>
          <a:bodyPr/>
          <a:lstStyle>
            <a:lvl1pPr>
              <a:defRPr sz="1050"/>
            </a:lvl1pPr>
            <a:lvl2pPr>
              <a:defRPr sz="900"/>
            </a:lvl2pPr>
            <a:lvl3pPr>
              <a:defRPr sz="750"/>
            </a:lvl3pPr>
            <a:lvl4pPr>
              <a:defRPr sz="675"/>
            </a:lvl4pPr>
            <a:lvl5pPr>
              <a:defRPr sz="675"/>
            </a:lvl5pPr>
            <a:lvl6pPr>
              <a:defRPr sz="675"/>
            </a:lvl6pPr>
            <a:lvl7pPr>
              <a:defRPr sz="675"/>
            </a:lvl7pPr>
            <a:lvl8pPr>
              <a:defRPr sz="675"/>
            </a:lvl8pPr>
            <a:lvl9pPr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43075" y="800100"/>
            <a:ext cx="1514475" cy="2262982"/>
          </a:xfrm>
        </p:spPr>
        <p:txBody>
          <a:bodyPr/>
          <a:lstStyle>
            <a:lvl1pPr>
              <a:defRPr sz="1050"/>
            </a:lvl1pPr>
            <a:lvl2pPr>
              <a:defRPr sz="900"/>
            </a:lvl2pPr>
            <a:lvl3pPr>
              <a:defRPr sz="750"/>
            </a:lvl3pPr>
            <a:lvl4pPr>
              <a:defRPr sz="675"/>
            </a:lvl4pPr>
            <a:lvl5pPr>
              <a:defRPr sz="675"/>
            </a:lvl5pPr>
            <a:lvl6pPr>
              <a:defRPr sz="675"/>
            </a:lvl6pPr>
            <a:lvl7pPr>
              <a:defRPr sz="675"/>
            </a:lvl7pPr>
            <a:lvl8pPr>
              <a:defRPr sz="675"/>
            </a:lvl8pPr>
            <a:lvl9pPr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75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450" y="767556"/>
            <a:ext cx="1515071" cy="319881"/>
          </a:xfrm>
        </p:spPr>
        <p:txBody>
          <a:bodyPr anchor="b"/>
          <a:lstStyle>
            <a:lvl1pPr marL="0" indent="0">
              <a:buNone/>
              <a:defRPr sz="900" b="1"/>
            </a:lvl1pPr>
            <a:lvl2pPr marL="171450" indent="0">
              <a:buNone/>
              <a:defRPr sz="750" b="1"/>
            </a:lvl2pPr>
            <a:lvl3pPr marL="342900" indent="0">
              <a:buNone/>
              <a:defRPr sz="675" b="1"/>
            </a:lvl3pPr>
            <a:lvl4pPr marL="514350" indent="0">
              <a:buNone/>
              <a:defRPr sz="600" b="1"/>
            </a:lvl4pPr>
            <a:lvl5pPr marL="685800" indent="0">
              <a:buNone/>
              <a:defRPr sz="600" b="1"/>
            </a:lvl5pPr>
            <a:lvl6pPr marL="857250" indent="0">
              <a:buNone/>
              <a:defRPr sz="600" b="1"/>
            </a:lvl6pPr>
            <a:lvl7pPr marL="1028700" indent="0">
              <a:buNone/>
              <a:defRPr sz="600" b="1"/>
            </a:lvl7pPr>
            <a:lvl8pPr marL="1200150" indent="0">
              <a:buNone/>
              <a:defRPr sz="600" b="1"/>
            </a:lvl8pPr>
            <a:lvl9pPr marL="1371600" indent="0">
              <a:buNone/>
              <a:defRPr sz="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1450" y="1087438"/>
            <a:ext cx="1515071" cy="1975644"/>
          </a:xfrm>
        </p:spPr>
        <p:txBody>
          <a:bodyPr/>
          <a:lstStyle>
            <a:lvl1pPr>
              <a:defRPr sz="900"/>
            </a:lvl1pPr>
            <a:lvl2pPr>
              <a:defRPr sz="750"/>
            </a:lvl2pPr>
            <a:lvl3pPr>
              <a:defRPr sz="675"/>
            </a:lvl3pPr>
            <a:lvl4pPr>
              <a:defRPr sz="600"/>
            </a:lvl4pPr>
            <a:lvl5pPr>
              <a:defRPr sz="600"/>
            </a:lvl5pPr>
            <a:lvl6pPr>
              <a:defRPr sz="600"/>
            </a:lvl6pPr>
            <a:lvl7pPr>
              <a:defRPr sz="600"/>
            </a:lvl7pPr>
            <a:lvl8pPr>
              <a:defRPr sz="600"/>
            </a:lvl8pPr>
            <a:lvl9pPr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41884" y="767556"/>
            <a:ext cx="1515666" cy="319881"/>
          </a:xfrm>
        </p:spPr>
        <p:txBody>
          <a:bodyPr anchor="b"/>
          <a:lstStyle>
            <a:lvl1pPr marL="0" indent="0">
              <a:buNone/>
              <a:defRPr sz="900" b="1"/>
            </a:lvl1pPr>
            <a:lvl2pPr marL="171450" indent="0">
              <a:buNone/>
              <a:defRPr sz="750" b="1"/>
            </a:lvl2pPr>
            <a:lvl3pPr marL="342900" indent="0">
              <a:buNone/>
              <a:defRPr sz="675" b="1"/>
            </a:lvl3pPr>
            <a:lvl4pPr marL="514350" indent="0">
              <a:buNone/>
              <a:defRPr sz="600" b="1"/>
            </a:lvl4pPr>
            <a:lvl5pPr marL="685800" indent="0">
              <a:buNone/>
              <a:defRPr sz="600" b="1"/>
            </a:lvl5pPr>
            <a:lvl6pPr marL="857250" indent="0">
              <a:buNone/>
              <a:defRPr sz="600" b="1"/>
            </a:lvl6pPr>
            <a:lvl7pPr marL="1028700" indent="0">
              <a:buNone/>
              <a:defRPr sz="600" b="1"/>
            </a:lvl7pPr>
            <a:lvl8pPr marL="1200150" indent="0">
              <a:buNone/>
              <a:defRPr sz="600" b="1"/>
            </a:lvl8pPr>
            <a:lvl9pPr marL="1371600" indent="0">
              <a:buNone/>
              <a:defRPr sz="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41884" y="1087438"/>
            <a:ext cx="1515666" cy="1975644"/>
          </a:xfrm>
        </p:spPr>
        <p:txBody>
          <a:bodyPr/>
          <a:lstStyle>
            <a:lvl1pPr>
              <a:defRPr sz="900"/>
            </a:lvl1pPr>
            <a:lvl2pPr>
              <a:defRPr sz="750"/>
            </a:lvl2pPr>
            <a:lvl3pPr>
              <a:defRPr sz="675"/>
            </a:lvl3pPr>
            <a:lvl4pPr>
              <a:defRPr sz="600"/>
            </a:lvl4pPr>
            <a:lvl5pPr>
              <a:defRPr sz="600"/>
            </a:lvl5pPr>
            <a:lvl6pPr>
              <a:defRPr sz="600"/>
            </a:lvl6pPr>
            <a:lvl7pPr>
              <a:defRPr sz="600"/>
            </a:lvl7pPr>
            <a:lvl8pPr>
              <a:defRPr sz="600"/>
            </a:lvl8pPr>
            <a:lvl9pPr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507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076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421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450" y="136525"/>
            <a:ext cx="1128117" cy="581025"/>
          </a:xfrm>
        </p:spPr>
        <p:txBody>
          <a:bodyPr anchor="b"/>
          <a:lstStyle>
            <a:lvl1pPr algn="l">
              <a:defRPr sz="75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40644" y="136525"/>
            <a:ext cx="1916906" cy="2926557"/>
          </a:xfrm>
        </p:spPr>
        <p:txBody>
          <a:bodyPr/>
          <a:lstStyle>
            <a:lvl1pPr>
              <a:defRPr sz="1200"/>
            </a:lvl1pPr>
            <a:lvl2pPr>
              <a:defRPr sz="1050"/>
            </a:lvl2pPr>
            <a:lvl3pPr>
              <a:defRPr sz="900"/>
            </a:lvl3pPr>
            <a:lvl4pPr>
              <a:defRPr sz="750"/>
            </a:lvl4pPr>
            <a:lvl5pPr>
              <a:defRPr sz="750"/>
            </a:lvl5pPr>
            <a:lvl6pPr>
              <a:defRPr sz="750"/>
            </a:lvl6pPr>
            <a:lvl7pPr>
              <a:defRPr sz="750"/>
            </a:lvl7pPr>
            <a:lvl8pPr>
              <a:defRPr sz="750"/>
            </a:lvl8pPr>
            <a:lvl9pPr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1450" y="717550"/>
            <a:ext cx="1128117" cy="2345532"/>
          </a:xfrm>
        </p:spPr>
        <p:txBody>
          <a:bodyPr/>
          <a:lstStyle>
            <a:lvl1pPr marL="0" indent="0">
              <a:buNone/>
              <a:defRPr sz="525"/>
            </a:lvl1pPr>
            <a:lvl2pPr marL="171450" indent="0">
              <a:buNone/>
              <a:defRPr sz="450"/>
            </a:lvl2pPr>
            <a:lvl3pPr marL="342900" indent="0">
              <a:buNone/>
              <a:defRPr sz="375"/>
            </a:lvl3pPr>
            <a:lvl4pPr marL="514350" indent="0">
              <a:buNone/>
              <a:defRPr sz="338"/>
            </a:lvl4pPr>
            <a:lvl5pPr marL="685800" indent="0">
              <a:buNone/>
              <a:defRPr sz="338"/>
            </a:lvl5pPr>
            <a:lvl6pPr marL="857250" indent="0">
              <a:buNone/>
              <a:defRPr sz="338"/>
            </a:lvl6pPr>
            <a:lvl7pPr marL="1028700" indent="0">
              <a:buNone/>
              <a:defRPr sz="338"/>
            </a:lvl7pPr>
            <a:lvl8pPr marL="1200150" indent="0">
              <a:buNone/>
              <a:defRPr sz="338"/>
            </a:lvl8pPr>
            <a:lvl9pPr marL="1371600" indent="0">
              <a:buNone/>
              <a:defRPr sz="33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95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42900" y="205978"/>
            <a:ext cx="6172200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42900" y="1200152"/>
            <a:ext cx="6172200" cy="18756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»Fünfte Ebene mit Anführungszeichen«</a:t>
            </a:r>
          </a:p>
        </p:txBody>
      </p:sp>
      <p:sp>
        <p:nvSpPr>
          <p:cNvPr id="11" name="Rechteck 10"/>
          <p:cNvSpPr/>
          <p:nvPr userDrawn="1"/>
        </p:nvSpPr>
        <p:spPr>
          <a:xfrm>
            <a:off x="-1" y="4500000"/>
            <a:ext cx="6858000" cy="64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de-DE" sz="135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4619" y="4607704"/>
            <a:ext cx="785700" cy="432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51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hf hdr="0" ftr="0" dt="0"/>
  <p:txStyles>
    <p:titleStyle>
      <a:lvl1pPr algn="l" defTabSz="685800" rtl="0" eaLnBrk="1" latinLnBrk="0" hangingPunct="1">
        <a:spcBef>
          <a:spcPct val="0"/>
        </a:spcBef>
        <a:buNone/>
        <a:defRPr sz="1500" kern="1200" spc="15" baseline="0">
          <a:solidFill>
            <a:schemeClr val="tx1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spcBef>
          <a:spcPct val="20000"/>
        </a:spcBef>
        <a:buFontTx/>
        <a:buNone/>
        <a:defRPr sz="165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Clr>
          <a:schemeClr val="accent3"/>
        </a:buClr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3pPr>
      <a:lvl4pPr marL="1028700" indent="0" algn="l" defTabSz="685800" rtl="0" eaLnBrk="1" latinLnBrk="0" hangingPunct="1">
        <a:spcBef>
          <a:spcPct val="20000"/>
        </a:spcBef>
        <a:buFontTx/>
        <a:buNone/>
        <a:defRPr sz="825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4pPr>
      <a:lvl5pPr marL="1371600" indent="0" algn="l" defTabSz="685800" rtl="0" eaLnBrk="1" latinLnBrk="0" hangingPunct="1">
        <a:spcBef>
          <a:spcPct val="20000"/>
        </a:spcBef>
        <a:buFont typeface="Arial" panose="020B0604020202020204" pitchFamily="34" charset="0"/>
        <a:buNone/>
        <a:defRPr sz="675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160" userDrawn="1">
          <p15:clr>
            <a:srgbClr val="F26B43"/>
          </p15:clr>
        </p15:guide>
        <p15:guide id="3" pos="221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1450" y="137319"/>
            <a:ext cx="3086100" cy="57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450" y="800100"/>
            <a:ext cx="3086100" cy="22629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1450" y="3178175"/>
            <a:ext cx="80010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1575" y="3178175"/>
            <a:ext cx="108585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457450" y="3178175"/>
            <a:ext cx="80010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760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16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8" indent="-128588" algn="l" defTabSz="342900" rtl="0" eaLnBrk="1" latinLnBrk="0" hangingPunct="1">
        <a:spcBef>
          <a:spcPct val="20000"/>
        </a:spcBef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278606" indent="-107156" algn="l" defTabSz="342900" rtl="0" eaLnBrk="1" latinLnBrk="0" hangingPunct="1">
        <a:spcBef>
          <a:spcPct val="20000"/>
        </a:spcBef>
        <a:buFont typeface="Arial" pitchFamily="34" charset="0"/>
        <a:buChar char="–"/>
        <a:defRPr sz="1050" kern="1200">
          <a:solidFill>
            <a:schemeClr val="tx1"/>
          </a:solidFill>
          <a:latin typeface="+mn-lt"/>
          <a:ea typeface="+mn-ea"/>
          <a:cs typeface="+mn-cs"/>
        </a:defRPr>
      </a:lvl2pPr>
      <a:lvl3pPr marL="428625" indent="-85725" algn="l" defTabSz="342900" rtl="0" eaLnBrk="1" latinLnBrk="0" hangingPunct="1">
        <a:spcBef>
          <a:spcPct val="20000"/>
        </a:spcBef>
        <a:buFont typeface="Arial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00075" indent="-85725" algn="l" defTabSz="342900" rtl="0" eaLnBrk="1" latinLnBrk="0" hangingPunct="1">
        <a:spcBef>
          <a:spcPct val="20000"/>
        </a:spcBef>
        <a:buFont typeface="Arial" pitchFamily="34" charset="0"/>
        <a:buChar char="–"/>
        <a:defRPr sz="750" kern="1200">
          <a:solidFill>
            <a:schemeClr val="tx1"/>
          </a:solidFill>
          <a:latin typeface="+mn-lt"/>
          <a:ea typeface="+mn-ea"/>
          <a:cs typeface="+mn-cs"/>
        </a:defRPr>
      </a:lvl4pPr>
      <a:lvl5pPr marL="771525" indent="-85725" algn="l" defTabSz="342900" rtl="0" eaLnBrk="1" latinLnBrk="0" hangingPunct="1">
        <a:spcBef>
          <a:spcPct val="20000"/>
        </a:spcBef>
        <a:buFont typeface="Arial" pitchFamily="34" charset="0"/>
        <a:buChar char="»"/>
        <a:defRPr sz="750" kern="1200">
          <a:solidFill>
            <a:schemeClr val="tx1"/>
          </a:solidFill>
          <a:latin typeface="+mn-lt"/>
          <a:ea typeface="+mn-ea"/>
          <a:cs typeface="+mn-cs"/>
        </a:defRPr>
      </a:lvl5pPr>
      <a:lvl6pPr marL="942975" indent="-85725" algn="l" defTabSz="342900" rtl="0" eaLnBrk="1" latinLnBrk="0" hangingPunct="1">
        <a:spcBef>
          <a:spcPct val="20000"/>
        </a:spcBef>
        <a:buFont typeface="Arial" pitchFamily="34" charset="0"/>
        <a:buChar char="•"/>
        <a:defRPr sz="750" kern="1200">
          <a:solidFill>
            <a:schemeClr val="tx1"/>
          </a:solidFill>
          <a:latin typeface="+mn-lt"/>
          <a:ea typeface="+mn-ea"/>
          <a:cs typeface="+mn-cs"/>
        </a:defRPr>
      </a:lvl6pPr>
      <a:lvl7pPr marL="1114425" indent="-85725" algn="l" defTabSz="342900" rtl="0" eaLnBrk="1" latinLnBrk="0" hangingPunct="1">
        <a:spcBef>
          <a:spcPct val="20000"/>
        </a:spcBef>
        <a:buFont typeface="Arial" pitchFamily="34" charset="0"/>
        <a:buChar char="•"/>
        <a:defRPr sz="750" kern="1200">
          <a:solidFill>
            <a:schemeClr val="tx1"/>
          </a:solidFill>
          <a:latin typeface="+mn-lt"/>
          <a:ea typeface="+mn-ea"/>
          <a:cs typeface="+mn-cs"/>
        </a:defRPr>
      </a:lvl7pPr>
      <a:lvl8pPr marL="1285875" indent="-85725" algn="l" defTabSz="342900" rtl="0" eaLnBrk="1" latinLnBrk="0" hangingPunct="1">
        <a:spcBef>
          <a:spcPct val="20000"/>
        </a:spcBef>
        <a:buFont typeface="Arial" pitchFamily="34" charset="0"/>
        <a:buChar char="•"/>
        <a:defRPr sz="750" kern="1200">
          <a:solidFill>
            <a:schemeClr val="tx1"/>
          </a:solidFill>
          <a:latin typeface="+mn-lt"/>
          <a:ea typeface="+mn-ea"/>
          <a:cs typeface="+mn-cs"/>
        </a:defRPr>
      </a:lvl8pPr>
      <a:lvl9pPr marL="1457325" indent="-85725" algn="l" defTabSz="342900" rtl="0" eaLnBrk="1" latinLnBrk="0" hangingPunct="1">
        <a:spcBef>
          <a:spcPct val="20000"/>
        </a:spcBef>
        <a:buFont typeface="Arial" pitchFamily="34" charset="0"/>
        <a:buChar char="•"/>
        <a:defRPr sz="7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1pPr>
      <a:lvl2pPr marL="17145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3pPr>
      <a:lvl4pPr marL="51435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5pPr>
      <a:lvl6pPr marL="85725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6pPr>
      <a:lvl7pPr marL="102870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7pPr>
      <a:lvl8pPr marL="120015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8pPr>
      <a:lvl9pPr marL="137160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jpe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11" Type="http://schemas.openxmlformats.org/officeDocument/2006/relationships/image" Target="../media/image17.jpe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dunkel, Vorhang, groß, Uhr enthält.&#10;&#10;Automatisch generierte Beschreibung">
            <a:extLst>
              <a:ext uri="{FF2B5EF4-FFF2-40B4-BE49-F238E27FC236}">
                <a16:creationId xmlns:a16="http://schemas.microsoft.com/office/drawing/2014/main" id="{DE4380E1-BC20-451A-842E-D842298480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4500000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351235" y="2767739"/>
            <a:ext cx="6178774" cy="11105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Condensed"/>
              <a:ea typeface="+mn-ea"/>
              <a:cs typeface="+mn-cs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508825" y="2998577"/>
            <a:ext cx="5860444" cy="80091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 dirty="0"/>
              <a:t>Do I sound odd to you? – Perceived naturalness in voices</a:t>
            </a:r>
          </a:p>
          <a:p>
            <a:r>
              <a:rPr lang="en-US" sz="1000" dirty="0">
                <a:solidFill>
                  <a:srgbClr val="002F5D"/>
                </a:solidFill>
                <a:latin typeface="Roboto Condensed"/>
                <a:ea typeface="Roboto Condensed" panose="02000000000000000000" pitchFamily="2" charset="0"/>
                <a:cs typeface="Roboto Condensed" panose="02000000000000000000" pitchFamily="2" charset="0"/>
              </a:rPr>
              <a:t>Christine Nussbaum</a:t>
            </a:r>
          </a:p>
          <a:p>
            <a:r>
              <a:rPr lang="en-US" sz="1000" dirty="0">
                <a:solidFill>
                  <a:srgbClr val="002F5D"/>
                </a:solidFill>
                <a:latin typeface="Roboto Condensed"/>
                <a:ea typeface="Roboto Condensed" panose="02000000000000000000" pitchFamily="2" charset="0"/>
                <a:cs typeface="Roboto Condensed" panose="02000000000000000000" pitchFamily="2" charset="0"/>
              </a:rPr>
              <a:t>General Psychology and Cognitive Neuroscience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rgbClr val="002F5D"/>
                </a:solidFill>
                <a:latin typeface="Roboto Condensed"/>
                <a:ea typeface="Roboto Condensed" panose="02000000000000000000" pitchFamily="2" charset="0"/>
                <a:cs typeface="Roboto Condensed" panose="02000000000000000000" pitchFamily="2" charset="0"/>
              </a:rPr>
              <a:t>PSY-UP 2025, Jena 14.01.2024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2F5D"/>
              </a:solidFill>
              <a:effectLst/>
              <a:uLnTx/>
              <a:uFillTx/>
              <a:latin typeface="Roboto Condensed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cxnSp>
        <p:nvCxnSpPr>
          <p:cNvPr id="9" name="Gerade Verbindung 8"/>
          <p:cNvCxnSpPr/>
          <p:nvPr/>
        </p:nvCxnSpPr>
        <p:spPr>
          <a:xfrm>
            <a:off x="508825" y="2913969"/>
            <a:ext cx="341709" cy="0"/>
          </a:xfrm>
          <a:prstGeom prst="line">
            <a:avLst/>
          </a:prstGeom>
          <a:ln w="44450">
            <a:solidFill>
              <a:srgbClr val="002F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sz="800" dirty="0"/>
              <a:t>Naturalness of voices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8062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dunkel, Vorhang, groß, Uhr enthält.&#10;&#10;Automatisch generierte Beschreibung">
            <a:extLst>
              <a:ext uri="{FF2B5EF4-FFF2-40B4-BE49-F238E27FC236}">
                <a16:creationId xmlns:a16="http://schemas.microsoft.com/office/drawing/2014/main" id="{CC5BF39F-47D4-4797-B6C2-DE3E5F098AC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4500000"/>
          </a:xfrm>
          <a:prstGeom prst="rect">
            <a:avLst/>
          </a:prstGeom>
        </p:spPr>
      </p:pic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EB9EFDE1-D0FB-B407-A424-28A8135DF0C1}"/>
              </a:ext>
            </a:extLst>
          </p:cNvPr>
          <p:cNvGrpSpPr/>
          <p:nvPr/>
        </p:nvGrpSpPr>
        <p:grpSpPr>
          <a:xfrm>
            <a:off x="359622" y="3033280"/>
            <a:ext cx="3069378" cy="804503"/>
            <a:chOff x="-549698" y="3033280"/>
            <a:chExt cx="3069378" cy="804503"/>
          </a:xfrm>
        </p:grpSpPr>
        <p:sp>
          <p:nvSpPr>
            <p:cNvPr id="5" name="Rechteck 4"/>
            <p:cNvSpPr/>
            <p:nvPr/>
          </p:nvSpPr>
          <p:spPr>
            <a:xfrm>
              <a:off x="-549698" y="3033280"/>
              <a:ext cx="3069378" cy="804503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-409849" y="3279025"/>
              <a:ext cx="2689499" cy="53091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sz="1500" dirty="0">
                  <a:latin typeface="Palatino Linotype" panose="02040502050505030304" pitchFamily="18" charset="0"/>
                </a:rPr>
                <a:t>Thank you for your attention </a:t>
              </a:r>
              <a:r>
                <a:rPr lang="en-US" sz="1500" dirty="0">
                  <a:latin typeface="Palatino Linotype" panose="02040502050505030304" pitchFamily="18" charset="0"/>
                  <a:sym typeface="Wingdings" panose="05000000000000000000" pitchFamily="2" charset="2"/>
                </a:rPr>
                <a:t></a:t>
              </a:r>
              <a:endParaRPr lang="en-US" sz="1500" dirty="0">
                <a:latin typeface="Palatino Linotype" panose="02040502050505030304" pitchFamily="18" charset="0"/>
              </a:endParaRPr>
            </a:p>
          </p:txBody>
        </p:sp>
      </p:grp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344E112-E982-451A-A302-F14F9A908B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6" name="Gerade Verbindung 15"/>
          <p:cNvCxnSpPr/>
          <p:nvPr/>
        </p:nvCxnSpPr>
        <p:spPr>
          <a:xfrm>
            <a:off x="499471" y="3215725"/>
            <a:ext cx="27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4647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FF498E12-506F-466B-111A-9D919507D08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4" name="Gerade Verbindung 9">
            <a:extLst>
              <a:ext uri="{FF2B5EF4-FFF2-40B4-BE49-F238E27FC236}">
                <a16:creationId xmlns:a16="http://schemas.microsoft.com/office/drawing/2014/main" id="{F8B87183-45DE-1556-5E42-7AC8FD85D113}"/>
              </a:ext>
            </a:extLst>
          </p:cNvPr>
          <p:cNvCxnSpPr/>
          <p:nvPr/>
        </p:nvCxnSpPr>
        <p:spPr>
          <a:xfrm>
            <a:off x="340096" y="359248"/>
            <a:ext cx="34689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7F30C240-2BFB-17AD-E8A6-1A42218FF330}"/>
              </a:ext>
            </a:extLst>
          </p:cNvPr>
          <p:cNvSpPr txBox="1"/>
          <p:nvPr/>
        </p:nvSpPr>
        <p:spPr>
          <a:xfrm>
            <a:off x="340096" y="440204"/>
            <a:ext cx="6074992" cy="27245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en-US" sz="1500" dirty="0"/>
              <a:t>Who of you…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C016DDB-3A5C-9FD4-D109-DDCBDB0EF8C4}"/>
              </a:ext>
            </a:extLst>
          </p:cNvPr>
          <p:cNvSpPr txBox="1"/>
          <p:nvPr/>
        </p:nvSpPr>
        <p:spPr>
          <a:xfrm>
            <a:off x="340096" y="961697"/>
            <a:ext cx="630507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/>
          </a:p>
          <a:p>
            <a:r>
              <a:rPr lang="de-DE" sz="1400" dirty="0"/>
              <a:t>…</a:t>
            </a:r>
            <a:r>
              <a:rPr lang="de-DE" sz="1400" dirty="0" err="1"/>
              <a:t>owns</a:t>
            </a:r>
            <a:r>
              <a:rPr lang="de-DE" sz="1400" dirty="0"/>
              <a:t> a smart </a:t>
            </a:r>
            <a:r>
              <a:rPr lang="de-DE" sz="1400" dirty="0" err="1"/>
              <a:t>home</a:t>
            </a:r>
            <a:r>
              <a:rPr lang="de-DE" sz="1400" dirty="0"/>
              <a:t> </a:t>
            </a:r>
            <a:r>
              <a:rPr lang="de-DE" sz="1400" dirty="0" err="1"/>
              <a:t>device</a:t>
            </a:r>
            <a:r>
              <a:rPr lang="de-DE" sz="1400" dirty="0"/>
              <a:t> </a:t>
            </a:r>
            <a:r>
              <a:rPr lang="de-DE" sz="1400" dirty="0" err="1"/>
              <a:t>with</a:t>
            </a:r>
            <a:r>
              <a:rPr lang="de-DE" sz="1400" dirty="0"/>
              <a:t> a </a:t>
            </a:r>
            <a:r>
              <a:rPr lang="de-DE" sz="1400" dirty="0" err="1"/>
              <a:t>voice</a:t>
            </a:r>
            <a:r>
              <a:rPr lang="de-DE" sz="1400" dirty="0"/>
              <a:t> </a:t>
            </a:r>
            <a:r>
              <a:rPr lang="de-DE" sz="1400" dirty="0" err="1"/>
              <a:t>assistant</a:t>
            </a:r>
            <a:r>
              <a:rPr lang="de-DE" sz="1400" dirty="0"/>
              <a:t>?</a:t>
            </a:r>
          </a:p>
          <a:p>
            <a:endParaRPr lang="de-DE" sz="1400" dirty="0"/>
          </a:p>
          <a:p>
            <a:r>
              <a:rPr lang="de-DE" sz="1400" dirty="0"/>
              <a:t>… </a:t>
            </a:r>
            <a:r>
              <a:rPr lang="de-DE" sz="1400" dirty="0" err="1"/>
              <a:t>almost</a:t>
            </a:r>
            <a:r>
              <a:rPr lang="de-DE" sz="1400" dirty="0"/>
              <a:t> lost </a:t>
            </a:r>
            <a:r>
              <a:rPr lang="de-DE" sz="1400" dirty="0" err="1"/>
              <a:t>their</a:t>
            </a:r>
            <a:r>
              <a:rPr lang="de-DE" sz="1400" dirty="0"/>
              <a:t> </a:t>
            </a:r>
            <a:r>
              <a:rPr lang="de-DE" sz="1400" dirty="0" err="1"/>
              <a:t>temper</a:t>
            </a:r>
            <a:r>
              <a:rPr lang="de-DE" sz="1400" dirty="0"/>
              <a:t> </a:t>
            </a:r>
            <a:r>
              <a:rPr lang="de-DE" sz="1400" dirty="0" err="1"/>
              <a:t>while</a:t>
            </a:r>
            <a:r>
              <a:rPr lang="de-DE" sz="1400" dirty="0"/>
              <a:t> </a:t>
            </a:r>
            <a:r>
              <a:rPr lang="de-DE" sz="1400" dirty="0" err="1"/>
              <a:t>trying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communicate</a:t>
            </a:r>
            <a:r>
              <a:rPr lang="de-DE" sz="1400" dirty="0"/>
              <a:t> </a:t>
            </a:r>
            <a:r>
              <a:rPr lang="de-DE" sz="1400" dirty="0" err="1"/>
              <a:t>with</a:t>
            </a:r>
            <a:r>
              <a:rPr lang="de-DE" sz="1400" dirty="0"/>
              <a:t> a </a:t>
            </a:r>
            <a:r>
              <a:rPr lang="de-DE" sz="1400" dirty="0" err="1"/>
              <a:t>synthetic</a:t>
            </a:r>
            <a:r>
              <a:rPr lang="de-DE" sz="1400" dirty="0"/>
              <a:t> </a:t>
            </a:r>
            <a:r>
              <a:rPr lang="de-DE" sz="1400" dirty="0" err="1"/>
              <a:t>voice</a:t>
            </a:r>
            <a:r>
              <a:rPr lang="de-DE" sz="1400" dirty="0"/>
              <a:t> </a:t>
            </a:r>
            <a:r>
              <a:rPr lang="de-DE" sz="1400" dirty="0" err="1"/>
              <a:t>assistent</a:t>
            </a:r>
            <a:r>
              <a:rPr lang="de-DE" sz="1400" dirty="0"/>
              <a:t> in a </a:t>
            </a:r>
            <a:r>
              <a:rPr lang="de-DE" sz="1400" dirty="0" err="1"/>
              <a:t>service</a:t>
            </a:r>
            <a:r>
              <a:rPr lang="de-DE" sz="1400" dirty="0"/>
              <a:t> </a:t>
            </a:r>
            <a:r>
              <a:rPr lang="de-DE" sz="1400" dirty="0" err="1"/>
              <a:t>hotline</a:t>
            </a:r>
            <a:r>
              <a:rPr lang="de-DE" sz="1400" dirty="0"/>
              <a:t>?</a:t>
            </a:r>
          </a:p>
          <a:p>
            <a:endParaRPr lang="de-DE" sz="1400" dirty="0"/>
          </a:p>
          <a:p>
            <a:r>
              <a:rPr lang="de-DE" sz="1400" dirty="0"/>
              <a:t>… </a:t>
            </a:r>
            <a:r>
              <a:rPr lang="de-DE" sz="1400" dirty="0" err="1"/>
              <a:t>suffered</a:t>
            </a:r>
            <a:r>
              <a:rPr lang="de-DE" sz="1400" dirty="0"/>
              <a:t> </a:t>
            </a:r>
            <a:r>
              <a:rPr lang="de-DE" sz="1400" dirty="0" err="1"/>
              <a:t>through</a:t>
            </a:r>
            <a:r>
              <a:rPr lang="de-DE" sz="1400" dirty="0"/>
              <a:t> a </a:t>
            </a:r>
            <a:r>
              <a:rPr lang="de-DE" sz="1400" dirty="0" err="1"/>
              <a:t>meeting</a:t>
            </a:r>
            <a:r>
              <a:rPr lang="de-DE" sz="1400" dirty="0"/>
              <a:t>/</a:t>
            </a:r>
            <a:r>
              <a:rPr lang="de-DE" sz="1400" dirty="0" err="1"/>
              <a:t>talk</a:t>
            </a:r>
            <a:r>
              <a:rPr lang="de-DE" sz="1400" dirty="0"/>
              <a:t> </a:t>
            </a:r>
            <a:r>
              <a:rPr lang="de-DE" sz="1400" dirty="0" err="1"/>
              <a:t>because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speaker</a:t>
            </a:r>
            <a:r>
              <a:rPr lang="de-DE" sz="1400" dirty="0"/>
              <a:t> </a:t>
            </a:r>
            <a:r>
              <a:rPr lang="de-DE" sz="1400" dirty="0" err="1"/>
              <a:t>had</a:t>
            </a:r>
            <a:r>
              <a:rPr lang="de-DE" sz="1400" dirty="0"/>
              <a:t> such a </a:t>
            </a:r>
            <a:r>
              <a:rPr lang="de-DE" sz="1400" dirty="0" err="1"/>
              <a:t>bad</a:t>
            </a:r>
            <a:r>
              <a:rPr lang="de-DE" sz="1400" dirty="0"/>
              <a:t> </a:t>
            </a:r>
            <a:r>
              <a:rPr lang="de-DE" sz="1400" dirty="0" err="1"/>
              <a:t>cold</a:t>
            </a:r>
            <a:r>
              <a:rPr lang="de-DE" sz="1400" dirty="0"/>
              <a:t> (</a:t>
            </a:r>
            <a:r>
              <a:rPr lang="de-DE" sz="1400" dirty="0" err="1"/>
              <a:t>or</a:t>
            </a:r>
            <a:r>
              <a:rPr lang="de-DE" sz="1400" dirty="0"/>
              <a:t> </a:t>
            </a:r>
            <a:r>
              <a:rPr lang="de-DE" sz="1400" dirty="0" err="1"/>
              <a:t>another</a:t>
            </a:r>
            <a:r>
              <a:rPr lang="de-DE" sz="1400" dirty="0"/>
              <a:t> type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voice</a:t>
            </a:r>
            <a:r>
              <a:rPr lang="de-DE" sz="1400" dirty="0"/>
              <a:t> </a:t>
            </a:r>
            <a:r>
              <a:rPr lang="de-DE" sz="1400" dirty="0" err="1"/>
              <a:t>condition</a:t>
            </a:r>
            <a:r>
              <a:rPr lang="de-DE" sz="1400" dirty="0"/>
              <a:t>) </a:t>
            </a:r>
            <a:r>
              <a:rPr lang="de-DE" sz="1400" dirty="0" err="1"/>
              <a:t>that</a:t>
            </a:r>
            <a:r>
              <a:rPr lang="de-DE" sz="1400" dirty="0"/>
              <a:t> </a:t>
            </a:r>
            <a:r>
              <a:rPr lang="de-DE" sz="1400" dirty="0" err="1"/>
              <a:t>it</a:t>
            </a:r>
            <a:r>
              <a:rPr lang="de-DE" sz="1400" dirty="0"/>
              <a:t> was </a:t>
            </a:r>
            <a:r>
              <a:rPr lang="de-DE" sz="1400" dirty="0" err="1"/>
              <a:t>almost</a:t>
            </a:r>
            <a:r>
              <a:rPr lang="de-DE" sz="1400" dirty="0"/>
              <a:t> </a:t>
            </a:r>
            <a:r>
              <a:rPr lang="de-DE" sz="1400" dirty="0" err="1"/>
              <a:t>painful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listen?</a:t>
            </a:r>
          </a:p>
          <a:p>
            <a:endParaRPr lang="de-DE" sz="1400" dirty="0"/>
          </a:p>
          <a:p>
            <a:r>
              <a:rPr lang="de-DE" sz="1400" dirty="0"/>
              <a:t>… </a:t>
            </a:r>
            <a:r>
              <a:rPr lang="de-DE" sz="1400" dirty="0" err="1"/>
              <a:t>played</a:t>
            </a:r>
            <a:r>
              <a:rPr lang="de-DE" sz="1400" dirty="0"/>
              <a:t> </a:t>
            </a:r>
            <a:r>
              <a:rPr lang="de-DE" sz="1400" dirty="0" err="1"/>
              <a:t>around</a:t>
            </a:r>
            <a:r>
              <a:rPr lang="de-DE" sz="1400" dirty="0"/>
              <a:t> </a:t>
            </a:r>
            <a:r>
              <a:rPr lang="de-DE" sz="1400" dirty="0" err="1"/>
              <a:t>with</a:t>
            </a:r>
            <a:r>
              <a:rPr lang="de-DE" sz="1400" dirty="0"/>
              <a:t> </a:t>
            </a:r>
            <a:r>
              <a:rPr lang="de-DE" sz="1400" dirty="0" err="1"/>
              <a:t>voice</a:t>
            </a:r>
            <a:r>
              <a:rPr lang="de-DE" sz="1400" dirty="0"/>
              <a:t> </a:t>
            </a:r>
            <a:r>
              <a:rPr lang="de-DE" sz="1400" dirty="0" err="1"/>
              <a:t>manipulation</a:t>
            </a:r>
            <a:r>
              <a:rPr lang="de-DE" sz="1400" dirty="0"/>
              <a:t> </a:t>
            </a:r>
            <a:r>
              <a:rPr lang="de-DE" sz="1400" dirty="0" err="1"/>
              <a:t>tools</a:t>
            </a:r>
            <a:r>
              <a:rPr lang="de-DE" sz="1400" dirty="0"/>
              <a:t> (like </a:t>
            </a:r>
            <a:r>
              <a:rPr lang="de-DE" sz="1400" dirty="0" err="1"/>
              <a:t>voice</a:t>
            </a:r>
            <a:r>
              <a:rPr lang="de-DE" sz="1400" dirty="0"/>
              <a:t> </a:t>
            </a:r>
            <a:r>
              <a:rPr lang="de-DE" sz="1400" dirty="0" err="1"/>
              <a:t>morphing</a:t>
            </a:r>
            <a:r>
              <a:rPr lang="de-DE" sz="1400" dirty="0"/>
              <a:t> </a:t>
            </a:r>
            <a:r>
              <a:rPr lang="de-DE" sz="1400" dirty="0" err="1"/>
              <a:t>or</a:t>
            </a:r>
            <a:r>
              <a:rPr lang="de-DE" sz="1400" dirty="0"/>
              <a:t> pitch </a:t>
            </a:r>
            <a:r>
              <a:rPr lang="de-DE" sz="1400" dirty="0" err="1"/>
              <a:t>transformation</a:t>
            </a:r>
            <a:r>
              <a:rPr lang="de-DE" sz="1400" dirty="0"/>
              <a:t>) and </a:t>
            </a:r>
            <a:r>
              <a:rPr lang="de-DE" sz="1400" dirty="0" err="1"/>
              <a:t>accidently</a:t>
            </a:r>
            <a:r>
              <a:rPr lang="de-DE" sz="1400" dirty="0"/>
              <a:t> </a:t>
            </a:r>
            <a:r>
              <a:rPr lang="de-DE" sz="1400" dirty="0" err="1"/>
              <a:t>ended</a:t>
            </a:r>
            <a:r>
              <a:rPr lang="de-DE" sz="1400" dirty="0"/>
              <a:t> </a:t>
            </a:r>
            <a:r>
              <a:rPr lang="de-DE" sz="1400" dirty="0" err="1"/>
              <a:t>up</a:t>
            </a:r>
            <a:r>
              <a:rPr lang="de-DE" sz="1400" dirty="0"/>
              <a:t> </a:t>
            </a:r>
            <a:r>
              <a:rPr lang="de-DE" sz="1400" dirty="0" err="1"/>
              <a:t>with</a:t>
            </a:r>
            <a:r>
              <a:rPr lang="de-DE" sz="1400" dirty="0"/>
              <a:t> </a:t>
            </a:r>
            <a:r>
              <a:rPr lang="de-DE" sz="1400" dirty="0" err="1"/>
              <a:t>some</a:t>
            </a:r>
            <a:r>
              <a:rPr lang="de-DE" sz="1400" dirty="0"/>
              <a:t> </a:t>
            </a:r>
            <a:r>
              <a:rPr lang="de-DE" sz="1400" dirty="0" err="1"/>
              <a:t>undesired</a:t>
            </a:r>
            <a:r>
              <a:rPr lang="de-DE" sz="1400" dirty="0"/>
              <a:t> </a:t>
            </a:r>
            <a:r>
              <a:rPr lang="de-DE" sz="1400" dirty="0" err="1"/>
              <a:t>artefacts</a:t>
            </a:r>
            <a:r>
              <a:rPr lang="de-DE" sz="1400" dirty="0"/>
              <a:t> in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vocal</a:t>
            </a:r>
            <a:r>
              <a:rPr lang="de-DE" sz="1400" dirty="0"/>
              <a:t> material?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DE" dirty="0"/>
              <a:t>Naturalness in </a:t>
            </a:r>
            <a:r>
              <a:rPr lang="de-DE" dirty="0" err="1"/>
              <a:t>voices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0198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erade Verbindung 9">
            <a:extLst>
              <a:ext uri="{FF2B5EF4-FFF2-40B4-BE49-F238E27FC236}">
                <a16:creationId xmlns:a16="http://schemas.microsoft.com/office/drawing/2014/main" id="{5A4CBE88-6C5D-4FB8-9316-1A0A18DD7B01}"/>
              </a:ext>
            </a:extLst>
          </p:cNvPr>
          <p:cNvCxnSpPr/>
          <p:nvPr/>
        </p:nvCxnSpPr>
        <p:spPr>
          <a:xfrm>
            <a:off x="340096" y="359248"/>
            <a:ext cx="34689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feld 2">
            <a:extLst>
              <a:ext uri="{FF2B5EF4-FFF2-40B4-BE49-F238E27FC236}">
                <a16:creationId xmlns:a16="http://schemas.microsoft.com/office/drawing/2014/main" id="{B887D69D-C009-4130-9A52-0639259A2ABD}"/>
              </a:ext>
            </a:extLst>
          </p:cNvPr>
          <p:cNvSpPr txBox="1"/>
          <p:nvPr/>
        </p:nvSpPr>
        <p:spPr>
          <a:xfrm>
            <a:off x="340096" y="440204"/>
            <a:ext cx="6074992" cy="27245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en-US" sz="1500" dirty="0"/>
              <a:t>Person Perception from Voices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06B5722-213E-4240-8C49-D2BB90B5D4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D0E1572-3B09-351C-8152-DD5759A656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684" y="1283561"/>
            <a:ext cx="5668631" cy="301235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6EE22AF8-B507-99EF-21CA-4785ED9D7879}"/>
              </a:ext>
            </a:extLst>
          </p:cNvPr>
          <p:cNvSpPr txBox="1"/>
          <p:nvPr/>
        </p:nvSpPr>
        <p:spPr>
          <a:xfrm>
            <a:off x="3275088" y="4077795"/>
            <a:ext cx="191751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[</a:t>
            </a:r>
            <a:r>
              <a:rPr lang="de-DE" sz="900" dirty="0" err="1"/>
              <a:t>Lavan</a:t>
            </a:r>
            <a:r>
              <a:rPr lang="de-DE" sz="900" dirty="0"/>
              <a:t> &amp; </a:t>
            </a:r>
            <a:r>
              <a:rPr lang="de-DE" sz="900" dirty="0" err="1"/>
              <a:t>McGettigan</a:t>
            </a:r>
            <a:r>
              <a:rPr lang="de-DE" sz="900" dirty="0"/>
              <a:t>, 2023; </a:t>
            </a:r>
            <a:r>
              <a:rPr lang="de-DE" sz="900" dirty="0" err="1"/>
              <a:t>Lavan</a:t>
            </a:r>
            <a:r>
              <a:rPr lang="de-DE" sz="900" dirty="0"/>
              <a:t> 2023]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57DF323-4FB4-FD7D-14FF-654A5B328BF8}"/>
              </a:ext>
            </a:extLst>
          </p:cNvPr>
          <p:cNvSpPr txBox="1"/>
          <p:nvPr/>
        </p:nvSpPr>
        <p:spPr>
          <a:xfrm>
            <a:off x="330829" y="1711463"/>
            <a:ext cx="47320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odd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84DB1FE-55CB-E9C7-14FB-F823AD2B9F92}"/>
              </a:ext>
            </a:extLst>
          </p:cNvPr>
          <p:cNvSpPr txBox="1"/>
          <p:nvPr/>
        </p:nvSpPr>
        <p:spPr>
          <a:xfrm>
            <a:off x="5581718" y="794879"/>
            <a:ext cx="59984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weird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786EFA2-E70A-4CA2-A036-9CF04C1CA268}"/>
              </a:ext>
            </a:extLst>
          </p:cNvPr>
          <p:cNvSpPr txBox="1"/>
          <p:nvPr/>
        </p:nvSpPr>
        <p:spPr>
          <a:xfrm>
            <a:off x="5515994" y="3262130"/>
            <a:ext cx="70884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>
                <a:solidFill>
                  <a:srgbClr val="5B0503"/>
                </a:solidFill>
              </a:rPr>
              <a:t>bizarre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6CAF97A-72A2-54BF-2312-CA7717509603}"/>
              </a:ext>
            </a:extLst>
          </p:cNvPr>
          <p:cNvSpPr txBox="1"/>
          <p:nvPr/>
        </p:nvSpPr>
        <p:spPr>
          <a:xfrm>
            <a:off x="272454" y="2582308"/>
            <a:ext cx="72167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robotic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02C4A03-034C-108D-6BFF-DEACECC98962}"/>
              </a:ext>
            </a:extLst>
          </p:cNvPr>
          <p:cNvSpPr txBox="1"/>
          <p:nvPr/>
        </p:nvSpPr>
        <p:spPr>
          <a:xfrm>
            <a:off x="4115044" y="359248"/>
            <a:ext cx="92044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unhealthy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8CDFDEAA-EA1B-1D2E-B3DF-1E75D0932C77}"/>
              </a:ext>
            </a:extLst>
          </p:cNvPr>
          <p:cNvSpPr txBox="1"/>
          <p:nvPr/>
        </p:nvSpPr>
        <p:spPr>
          <a:xfrm>
            <a:off x="5858396" y="2451934"/>
            <a:ext cx="75854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strange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9823116-294C-4D58-76FE-DF986AE07885}"/>
              </a:ext>
            </a:extLst>
          </p:cNvPr>
          <p:cNvSpPr txBox="1"/>
          <p:nvPr/>
        </p:nvSpPr>
        <p:spPr>
          <a:xfrm>
            <a:off x="638858" y="919320"/>
            <a:ext cx="109517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machinelike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0596D8B6-08B1-6228-E7A2-B5A904DE8244}"/>
              </a:ext>
            </a:extLst>
          </p:cNvPr>
          <p:cNvSpPr txBox="1"/>
          <p:nvPr/>
        </p:nvSpPr>
        <p:spPr>
          <a:xfrm>
            <a:off x="901750" y="3289440"/>
            <a:ext cx="87075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distorted</a:t>
            </a:r>
            <a:endParaRPr lang="en-US" sz="1500" dirty="0">
              <a:solidFill>
                <a:srgbClr val="5B0503"/>
              </a:solidFill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75D29EA3-C739-9BE4-802E-AE24CAE0DF8E}"/>
              </a:ext>
            </a:extLst>
          </p:cNvPr>
          <p:cNvSpPr txBox="1"/>
          <p:nvPr/>
        </p:nvSpPr>
        <p:spPr>
          <a:xfrm>
            <a:off x="5859044" y="1528452"/>
            <a:ext cx="81304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err="1">
                <a:solidFill>
                  <a:srgbClr val="5B0503"/>
                </a:solidFill>
              </a:rPr>
              <a:t>artificial</a:t>
            </a:r>
            <a:endParaRPr lang="en-US" sz="1500" dirty="0">
              <a:solidFill>
                <a:srgbClr val="5B050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293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70263A-5B8B-9ADC-8C18-1814510F77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erade Verbindung 9">
            <a:extLst>
              <a:ext uri="{FF2B5EF4-FFF2-40B4-BE49-F238E27FC236}">
                <a16:creationId xmlns:a16="http://schemas.microsoft.com/office/drawing/2014/main" id="{B765F709-7029-B078-88DF-C268665F39B3}"/>
              </a:ext>
            </a:extLst>
          </p:cNvPr>
          <p:cNvCxnSpPr/>
          <p:nvPr/>
        </p:nvCxnSpPr>
        <p:spPr>
          <a:xfrm>
            <a:off x="340096" y="359248"/>
            <a:ext cx="34689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feld 2">
            <a:extLst>
              <a:ext uri="{FF2B5EF4-FFF2-40B4-BE49-F238E27FC236}">
                <a16:creationId xmlns:a16="http://schemas.microsoft.com/office/drawing/2014/main" id="{C759641A-012E-94F6-ED8D-7169E802F00C}"/>
              </a:ext>
            </a:extLst>
          </p:cNvPr>
          <p:cNvSpPr txBox="1"/>
          <p:nvPr/>
        </p:nvSpPr>
        <p:spPr>
          <a:xfrm>
            <a:off x="340096" y="440204"/>
            <a:ext cx="1763024" cy="100959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en-US" sz="1500" dirty="0"/>
              <a:t>Who is talking? 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6B510C7-9487-0931-2643-72AF0C6BB88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5AEF46D-FF1E-8683-F671-2023DC4B395F}"/>
              </a:ext>
            </a:extLst>
          </p:cNvPr>
          <p:cNvSpPr txBox="1"/>
          <p:nvPr/>
        </p:nvSpPr>
        <p:spPr>
          <a:xfrm>
            <a:off x="0" y="4267848"/>
            <a:ext cx="32480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[Nussbaum et al., in Revision in </a:t>
            </a:r>
            <a:r>
              <a:rPr lang="de-DE" sz="1000" i="1" dirty="0"/>
              <a:t>Trends in </a:t>
            </a:r>
            <a:r>
              <a:rPr lang="de-DE" sz="1000" i="1" dirty="0" err="1"/>
              <a:t>Cognitive</a:t>
            </a:r>
            <a:r>
              <a:rPr lang="de-DE" sz="1000" i="1" dirty="0"/>
              <a:t>  Sciences</a:t>
            </a:r>
            <a:r>
              <a:rPr lang="de-DE" sz="1000" dirty="0"/>
              <a:t>]</a:t>
            </a:r>
          </a:p>
        </p:txBody>
      </p:sp>
      <p:pic>
        <p:nvPicPr>
          <p:cNvPr id="5" name="Grafik 4" descr="Ein Bild, das Menschliches Gesicht, Person, Cartoon, Darstellung enthält.&#10;&#10;Automatisch generierte Beschreibung">
            <a:extLst>
              <a:ext uri="{FF2B5EF4-FFF2-40B4-BE49-F238E27FC236}">
                <a16:creationId xmlns:a16="http://schemas.microsoft.com/office/drawing/2014/main" id="{D910A8C2-FC55-D061-5541-5F7E6B448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9091" y="279730"/>
            <a:ext cx="3916881" cy="3916881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D3641D77-D689-AB9F-86CC-E02D3950AE74}"/>
              </a:ext>
            </a:extLst>
          </p:cNvPr>
          <p:cNvSpPr txBox="1"/>
          <p:nvPr/>
        </p:nvSpPr>
        <p:spPr>
          <a:xfrm>
            <a:off x="5163562" y="4021627"/>
            <a:ext cx="15424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AI-Image </a:t>
            </a:r>
            <a:r>
              <a:rPr lang="de-DE" sz="1000" dirty="0" err="1"/>
              <a:t>created</a:t>
            </a:r>
            <a:r>
              <a:rPr lang="de-DE" sz="1000" dirty="0"/>
              <a:t> </a:t>
            </a:r>
            <a:r>
              <a:rPr lang="de-DE" sz="1000" dirty="0" err="1"/>
              <a:t>with</a:t>
            </a:r>
            <a:r>
              <a:rPr lang="de-DE" sz="1000" dirty="0"/>
              <a:t> Bing</a:t>
            </a:r>
            <a:endParaRPr lang="en-US" sz="100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84B4535-5E14-DB62-BC67-D7B66D3EA090}"/>
              </a:ext>
            </a:extLst>
          </p:cNvPr>
          <p:cNvSpPr txBox="1"/>
          <p:nvPr/>
        </p:nvSpPr>
        <p:spPr>
          <a:xfrm>
            <a:off x="239516" y="2057769"/>
            <a:ext cx="201016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i="1" dirty="0"/>
              <a:t>“It sounds like my toaster is speaking to me.” </a:t>
            </a:r>
          </a:p>
          <a:p>
            <a:pPr algn="ctr"/>
            <a:r>
              <a:rPr lang="en-US" sz="1000" dirty="0"/>
              <a:t>[</a:t>
            </a:r>
            <a:r>
              <a:rPr lang="en-US" sz="1000" dirty="0" err="1"/>
              <a:t>Kühne</a:t>
            </a:r>
            <a:r>
              <a:rPr lang="en-US" sz="1000" dirty="0"/>
              <a:t> et al. 2020]</a:t>
            </a:r>
          </a:p>
        </p:txBody>
      </p:sp>
    </p:spTree>
    <p:extLst>
      <p:ext uri="{BB962C8B-B14F-4D97-AF65-F5344CB8AC3E}">
        <p14:creationId xmlns:p14="http://schemas.microsoft.com/office/powerpoint/2010/main" val="2013221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erade Verbindung 9">
            <a:extLst>
              <a:ext uri="{FF2B5EF4-FFF2-40B4-BE49-F238E27FC236}">
                <a16:creationId xmlns:a16="http://schemas.microsoft.com/office/drawing/2014/main" id="{5A4CBE88-6C5D-4FB8-9316-1A0A18DD7B01}"/>
              </a:ext>
            </a:extLst>
          </p:cNvPr>
          <p:cNvCxnSpPr/>
          <p:nvPr/>
        </p:nvCxnSpPr>
        <p:spPr>
          <a:xfrm>
            <a:off x="340096" y="359248"/>
            <a:ext cx="34689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feld 2">
            <a:extLst>
              <a:ext uri="{FF2B5EF4-FFF2-40B4-BE49-F238E27FC236}">
                <a16:creationId xmlns:a16="http://schemas.microsoft.com/office/drawing/2014/main" id="{B887D69D-C009-4130-9A52-0639259A2ABD}"/>
              </a:ext>
            </a:extLst>
          </p:cNvPr>
          <p:cNvSpPr txBox="1"/>
          <p:nvPr/>
        </p:nvSpPr>
        <p:spPr>
          <a:xfrm>
            <a:off x="340096" y="440204"/>
            <a:ext cx="6074992" cy="27245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en-US" sz="1500" dirty="0"/>
              <a:t>Challenges in voice naturalness research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06B5722-213E-4240-8C49-D2BB90B5D4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E9EBD50-C8B5-4399-9F0F-7AD1AE88DD47}"/>
              </a:ext>
            </a:extLst>
          </p:cNvPr>
          <p:cNvSpPr txBox="1"/>
          <p:nvPr/>
        </p:nvSpPr>
        <p:spPr>
          <a:xfrm>
            <a:off x="3890752" y="2687670"/>
            <a:ext cx="26501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200" dirty="0"/>
              <a:t>Conceptual </a:t>
            </a:r>
            <a:r>
              <a:rPr lang="en-US" sz="1200" dirty="0" err="1"/>
              <a:t>underspecification</a:t>
            </a:r>
            <a:endParaRPr lang="en-US" sz="12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200" dirty="0"/>
              <a:t>Inconsistent operationalization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200" dirty="0"/>
              <a:t>Lack of exchange between different research domains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200" dirty="0"/>
              <a:t>Insufficient anchoring in voice perception theory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9C7F116-4F30-716A-240A-B6360A6E86BD}"/>
              </a:ext>
            </a:extLst>
          </p:cNvPr>
          <p:cNvSpPr txBox="1"/>
          <p:nvPr/>
        </p:nvSpPr>
        <p:spPr>
          <a:xfrm>
            <a:off x="3661523" y="4267848"/>
            <a:ext cx="32480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[Nussbaum et al., in Revision in </a:t>
            </a:r>
            <a:r>
              <a:rPr lang="de-DE" sz="1000" i="1" dirty="0"/>
              <a:t>Trends in </a:t>
            </a:r>
            <a:r>
              <a:rPr lang="de-DE" sz="1000" i="1" dirty="0" err="1"/>
              <a:t>Cognitive</a:t>
            </a:r>
            <a:r>
              <a:rPr lang="de-DE" sz="1000" i="1" dirty="0"/>
              <a:t>  Sciences</a:t>
            </a:r>
            <a:r>
              <a:rPr lang="de-DE" sz="1000" dirty="0"/>
              <a:t>]</a:t>
            </a:r>
          </a:p>
        </p:txBody>
      </p:sp>
      <p:pic>
        <p:nvPicPr>
          <p:cNvPr id="9" name="Grafik 8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35841147-2288-586A-CAFA-9AA5B6CAA06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100" y="867114"/>
            <a:ext cx="3409274" cy="3409272"/>
          </a:xfrm>
          <a:prstGeom prst="rect">
            <a:avLst/>
          </a:prstGeom>
        </p:spPr>
      </p:pic>
      <p:pic>
        <p:nvPicPr>
          <p:cNvPr id="11" name="Grafik 10" descr="Ein Bild, das Text, Diagramm, Reihe, Karte enthält.&#10;&#10;Automatisch generierte Beschreibung">
            <a:extLst>
              <a:ext uri="{FF2B5EF4-FFF2-40B4-BE49-F238E27FC236}">
                <a16:creationId xmlns:a16="http://schemas.microsoft.com/office/drawing/2014/main" id="{09FCA583-679B-D817-E6C4-B63473DA798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7420" y="712654"/>
            <a:ext cx="2956812" cy="209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402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erade Verbindung 9">
            <a:extLst>
              <a:ext uri="{FF2B5EF4-FFF2-40B4-BE49-F238E27FC236}">
                <a16:creationId xmlns:a16="http://schemas.microsoft.com/office/drawing/2014/main" id="{5A4CBE88-6C5D-4FB8-9316-1A0A18DD7B01}"/>
              </a:ext>
            </a:extLst>
          </p:cNvPr>
          <p:cNvCxnSpPr/>
          <p:nvPr/>
        </p:nvCxnSpPr>
        <p:spPr>
          <a:xfrm>
            <a:off x="340096" y="359248"/>
            <a:ext cx="34689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feld 2">
            <a:extLst>
              <a:ext uri="{FF2B5EF4-FFF2-40B4-BE49-F238E27FC236}">
                <a16:creationId xmlns:a16="http://schemas.microsoft.com/office/drawing/2014/main" id="{B887D69D-C009-4130-9A52-0639259A2ABD}"/>
              </a:ext>
            </a:extLst>
          </p:cNvPr>
          <p:cNvSpPr txBox="1"/>
          <p:nvPr/>
        </p:nvSpPr>
        <p:spPr>
          <a:xfrm>
            <a:off x="340096" y="440203"/>
            <a:ext cx="6074992" cy="523219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en-US" sz="1500" dirty="0"/>
              <a:t>Understanding Voice Naturalness (2025)</a:t>
            </a:r>
          </a:p>
          <a:p>
            <a:r>
              <a:rPr lang="en-US" sz="800" dirty="0"/>
              <a:t>Christine Nussbaum, Sascha </a:t>
            </a:r>
            <a:r>
              <a:rPr lang="en-US" sz="800" dirty="0" err="1"/>
              <a:t>Frühholz</a:t>
            </a:r>
            <a:r>
              <a:rPr lang="en-US" sz="800" dirty="0"/>
              <a:t> and Stefan R. </a:t>
            </a:r>
            <a:r>
              <a:rPr lang="en-US" sz="800" dirty="0" err="1"/>
              <a:t>Schweinberger</a:t>
            </a:r>
            <a:endParaRPr lang="en-US" sz="800" dirty="0"/>
          </a:p>
          <a:p>
            <a:r>
              <a:rPr lang="en-US" sz="800" dirty="0"/>
              <a:t>In Revision in </a:t>
            </a:r>
            <a:r>
              <a:rPr lang="de-DE" sz="800" i="1" dirty="0"/>
              <a:t>Trends in </a:t>
            </a:r>
            <a:r>
              <a:rPr lang="de-DE" sz="800" i="1" dirty="0" err="1"/>
              <a:t>Cognitive</a:t>
            </a:r>
            <a:r>
              <a:rPr lang="de-DE" sz="800" i="1" dirty="0"/>
              <a:t>  Sciences</a:t>
            </a:r>
            <a:endParaRPr lang="en-US" sz="800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06B5722-213E-4240-8C49-D2BB90B5D4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Grafik 6" descr="Ein Bild, das Text, Screenshot, Schrift, Design enthält.&#10;&#10;Automatisch generierte Beschreibung">
            <a:extLst>
              <a:ext uri="{FF2B5EF4-FFF2-40B4-BE49-F238E27FC236}">
                <a16:creationId xmlns:a16="http://schemas.microsoft.com/office/drawing/2014/main" id="{1E0356A9-BD7E-F672-EE4B-24C9735551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94" y="1704309"/>
            <a:ext cx="6205301" cy="1734882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8BDFD3AA-3A5A-1450-F2E0-A18CA0B13F69}"/>
              </a:ext>
            </a:extLst>
          </p:cNvPr>
          <p:cNvSpPr txBox="1"/>
          <p:nvPr/>
        </p:nvSpPr>
        <p:spPr>
          <a:xfrm>
            <a:off x="340096" y="3417672"/>
            <a:ext cx="4094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u="none" strike="noStrike" baseline="0" dirty="0">
                <a:latin typeface="Calibri" panose="020F0502020204030204" pitchFamily="34" charset="0"/>
              </a:rPr>
              <a:t>A conceptual framework for the definition of voice naturalness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267005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dunkel, Vorhang, groß, Uhr enthält.&#10;&#10;Automatisch generierte Beschreibung">
            <a:extLst>
              <a:ext uri="{FF2B5EF4-FFF2-40B4-BE49-F238E27FC236}">
                <a16:creationId xmlns:a16="http://schemas.microsoft.com/office/drawing/2014/main" id="{CC5BF39F-47D4-4797-B6C2-DE3E5F098AC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4500000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359622" y="3033280"/>
            <a:ext cx="5736378" cy="804503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cxnSp>
        <p:nvCxnSpPr>
          <p:cNvPr id="6" name="Gerade Verbindung 15"/>
          <p:cNvCxnSpPr/>
          <p:nvPr/>
        </p:nvCxnSpPr>
        <p:spPr>
          <a:xfrm>
            <a:off x="499471" y="3215725"/>
            <a:ext cx="27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499471" y="3258454"/>
            <a:ext cx="4621169" cy="53091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 dirty="0"/>
              <a:t>And now a little advertisement block… 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344E112-E982-451A-A302-F14F9A908B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306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120173"/>
            <a:ext cx="7223760" cy="5023327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 l="-26496" t="-25054" b="-25054"/>
            </a:stretch>
          </a:blipFill>
        </p:spPr>
        <p:txBody>
          <a:bodyPr/>
          <a:lstStyle/>
          <a:p>
            <a:pPr defTabSz="342900"/>
            <a:endParaRPr lang="en-US" sz="675" dirty="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-59562" y="-147220"/>
            <a:ext cx="848361" cy="5665762"/>
            <a:chOff x="0" y="0"/>
            <a:chExt cx="595831" cy="309442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95831" cy="3094424"/>
            </a:xfrm>
            <a:custGeom>
              <a:avLst/>
              <a:gdLst/>
              <a:ahLst/>
              <a:cxnLst/>
              <a:rect l="l" t="t" r="r" b="b"/>
              <a:pathLst>
                <a:path w="595831" h="3094424">
                  <a:moveTo>
                    <a:pt x="174530" y="0"/>
                  </a:moveTo>
                  <a:lnTo>
                    <a:pt x="421301" y="0"/>
                  </a:lnTo>
                  <a:cubicBezTo>
                    <a:pt x="517691" y="0"/>
                    <a:pt x="595831" y="78140"/>
                    <a:pt x="595831" y="174530"/>
                  </a:cubicBezTo>
                  <a:lnTo>
                    <a:pt x="595831" y="2919894"/>
                  </a:lnTo>
                  <a:cubicBezTo>
                    <a:pt x="595831" y="2966182"/>
                    <a:pt x="577443" y="3010574"/>
                    <a:pt x="544712" y="3043305"/>
                  </a:cubicBezTo>
                  <a:cubicBezTo>
                    <a:pt x="511981" y="3076036"/>
                    <a:pt x="467589" y="3094424"/>
                    <a:pt x="421301" y="3094424"/>
                  </a:cubicBezTo>
                  <a:lnTo>
                    <a:pt x="174530" y="3094424"/>
                  </a:lnTo>
                  <a:cubicBezTo>
                    <a:pt x="78140" y="3094424"/>
                    <a:pt x="0" y="3016284"/>
                    <a:pt x="0" y="2919894"/>
                  </a:cubicBezTo>
                  <a:lnTo>
                    <a:pt x="0" y="174530"/>
                  </a:lnTo>
                  <a:cubicBezTo>
                    <a:pt x="0" y="128242"/>
                    <a:pt x="18388" y="83849"/>
                    <a:pt x="51119" y="51119"/>
                  </a:cubicBezTo>
                  <a:cubicBezTo>
                    <a:pt x="83849" y="18388"/>
                    <a:pt x="128242" y="0"/>
                    <a:pt x="174530" y="0"/>
                  </a:cubicBezTo>
                  <a:close/>
                </a:path>
              </a:pathLst>
            </a:custGeom>
            <a:solidFill>
              <a:srgbClr val="941B81"/>
            </a:solidFill>
          </p:spPr>
          <p:txBody>
            <a:bodyPr/>
            <a:lstStyle/>
            <a:p>
              <a:pPr defTabSz="342900"/>
              <a:endParaRPr lang="en-US" sz="675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595831" cy="3103949"/>
            </a:xfrm>
            <a:prstGeom prst="rect">
              <a:avLst/>
            </a:prstGeom>
          </p:spPr>
          <p:txBody>
            <a:bodyPr lIns="19050" tIns="19050" rIns="19050" bIns="19050" rtlCol="0" anchor="ctr"/>
            <a:lstStyle/>
            <a:p>
              <a:pPr algn="ctr" defTabSz="342900">
                <a:lnSpc>
                  <a:spcPts val="1183"/>
                </a:lnSpc>
              </a:pPr>
              <a:endParaRPr sz="675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 rot="-5400000">
            <a:off x="-729079" y="2404000"/>
            <a:ext cx="2229682" cy="275923"/>
          </a:xfrm>
          <a:custGeom>
            <a:avLst/>
            <a:gdLst/>
            <a:ahLst/>
            <a:cxnLst/>
            <a:rect l="l" t="t" r="r" b="b"/>
            <a:pathLst>
              <a:path w="5945819" h="735795">
                <a:moveTo>
                  <a:pt x="0" y="0"/>
                </a:moveTo>
                <a:lnTo>
                  <a:pt x="5945820" y="0"/>
                </a:lnTo>
                <a:lnTo>
                  <a:pt x="5945820" y="735796"/>
                </a:lnTo>
                <a:lnTo>
                  <a:pt x="0" y="7357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342900"/>
            <a:endParaRPr lang="en-US" sz="675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Freeform 7"/>
          <p:cNvSpPr/>
          <p:nvPr/>
        </p:nvSpPr>
        <p:spPr>
          <a:xfrm flipH="1">
            <a:off x="4725539" y="1671147"/>
            <a:ext cx="2423859" cy="3847395"/>
          </a:xfrm>
          <a:custGeom>
            <a:avLst/>
            <a:gdLst/>
            <a:ahLst/>
            <a:cxnLst/>
            <a:rect l="l" t="t" r="r" b="b"/>
            <a:pathLst>
              <a:path w="6463623" h="10259720">
                <a:moveTo>
                  <a:pt x="6463623" y="0"/>
                </a:moveTo>
                <a:lnTo>
                  <a:pt x="0" y="0"/>
                </a:lnTo>
                <a:lnTo>
                  <a:pt x="0" y="10259720"/>
                </a:lnTo>
                <a:lnTo>
                  <a:pt x="6463623" y="10259720"/>
                </a:lnTo>
                <a:lnTo>
                  <a:pt x="646362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342900"/>
            <a:endParaRPr lang="en-US" sz="675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" name="Freeform 8"/>
          <p:cNvSpPr/>
          <p:nvPr/>
        </p:nvSpPr>
        <p:spPr>
          <a:xfrm flipH="1">
            <a:off x="4882393" y="1808917"/>
            <a:ext cx="2405132" cy="3817669"/>
          </a:xfrm>
          <a:custGeom>
            <a:avLst/>
            <a:gdLst/>
            <a:ahLst/>
            <a:cxnLst/>
            <a:rect l="l" t="t" r="r" b="b"/>
            <a:pathLst>
              <a:path w="6413684" h="10180450">
                <a:moveTo>
                  <a:pt x="6413684" y="0"/>
                </a:moveTo>
                <a:lnTo>
                  <a:pt x="0" y="0"/>
                </a:lnTo>
                <a:lnTo>
                  <a:pt x="0" y="10180451"/>
                </a:lnTo>
                <a:lnTo>
                  <a:pt x="6413684" y="10180451"/>
                </a:lnTo>
                <a:lnTo>
                  <a:pt x="6413684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342900"/>
            <a:endParaRPr lang="en-US" sz="675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3820356" y="2225963"/>
            <a:ext cx="3115028" cy="2238796"/>
          </a:xfrm>
          <a:custGeom>
            <a:avLst/>
            <a:gdLst/>
            <a:ahLst/>
            <a:cxnLst/>
            <a:rect l="l" t="t" r="r" b="b"/>
            <a:pathLst>
              <a:path w="8306742" h="5970123">
                <a:moveTo>
                  <a:pt x="0" y="0"/>
                </a:moveTo>
                <a:lnTo>
                  <a:pt x="8306741" y="0"/>
                </a:lnTo>
                <a:lnTo>
                  <a:pt x="8306741" y="5970122"/>
                </a:lnTo>
                <a:lnTo>
                  <a:pt x="0" y="597012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3903" r="-3903"/>
            </a:stretch>
          </a:blipFill>
        </p:spPr>
        <p:txBody>
          <a:bodyPr/>
          <a:lstStyle/>
          <a:p>
            <a:pPr defTabSz="342900"/>
            <a:endParaRPr lang="en-US" sz="675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" name="Freeform 10"/>
          <p:cNvSpPr/>
          <p:nvPr/>
        </p:nvSpPr>
        <p:spPr>
          <a:xfrm>
            <a:off x="2912941" y="85075"/>
            <a:ext cx="3821854" cy="718045"/>
          </a:xfrm>
          <a:custGeom>
            <a:avLst/>
            <a:gdLst/>
            <a:ahLst/>
            <a:cxnLst/>
            <a:rect l="l" t="t" r="r" b="b"/>
            <a:pathLst>
              <a:path w="8127002" h="1526891">
                <a:moveTo>
                  <a:pt x="0" y="0"/>
                </a:moveTo>
                <a:lnTo>
                  <a:pt x="8127002" y="0"/>
                </a:lnTo>
                <a:lnTo>
                  <a:pt x="8127002" y="1526892"/>
                </a:lnTo>
                <a:lnTo>
                  <a:pt x="0" y="152689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pPr defTabSz="342900"/>
            <a:endParaRPr lang="en-US" sz="675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267710" y="1590521"/>
            <a:ext cx="3776668" cy="339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342900">
              <a:lnSpc>
                <a:spcPts val="2887"/>
              </a:lnSpc>
            </a:pPr>
            <a:r>
              <a:rPr lang="en-US" sz="2062" spc="-117" dirty="0">
                <a:solidFill>
                  <a:srgbClr val="05344B"/>
                </a:solidFill>
                <a:latin typeface="Fredoka"/>
                <a:ea typeface="Fredoka"/>
                <a:cs typeface="Fredoka"/>
                <a:sym typeface="Fredoka"/>
              </a:rPr>
              <a:t>19 DOCTORAL CANDIDATES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67710" y="824049"/>
            <a:ext cx="1811442" cy="597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342900">
              <a:lnSpc>
                <a:spcPts val="5104"/>
              </a:lnSpc>
            </a:pPr>
            <a:r>
              <a:rPr lang="en-US" sz="3646" dirty="0">
                <a:solidFill>
                  <a:srgbClr val="951B80"/>
                </a:solidFill>
                <a:latin typeface="Adlery Pro"/>
                <a:ea typeface="Adlery Pro"/>
                <a:cs typeface="Adlery Pro"/>
                <a:sym typeface="Adlery Pro"/>
              </a:rPr>
              <a:t>Call for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993073" y="2750075"/>
            <a:ext cx="1666902" cy="441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342900">
              <a:lnSpc>
                <a:spcPts val="1794"/>
              </a:lnSpc>
            </a:pPr>
            <a:r>
              <a:rPr lang="en-US" sz="1282" spc="-73" dirty="0">
                <a:solidFill>
                  <a:srgbClr val="05344B"/>
                </a:solidFill>
                <a:latin typeface="Archivo Black"/>
                <a:ea typeface="Archivo Black"/>
                <a:cs typeface="Archivo Black"/>
                <a:sym typeface="Archivo Black"/>
              </a:rPr>
              <a:t>BECOME A VOICE RESEARCHER IN: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07566" y="3989916"/>
            <a:ext cx="2423859" cy="4480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342900">
              <a:lnSpc>
                <a:spcPts val="1050"/>
              </a:lnSpc>
            </a:pPr>
            <a:r>
              <a:rPr lang="en-US" sz="750" dirty="0">
                <a:solidFill>
                  <a:srgbClr val="05344B"/>
                </a:solidFill>
                <a:latin typeface="Canva Sans"/>
                <a:ea typeface="Canva Sans"/>
                <a:cs typeface="Canva Sans"/>
                <a:sym typeface="Canva Sans"/>
              </a:rPr>
              <a:t>More information:</a:t>
            </a:r>
          </a:p>
          <a:p>
            <a:pPr algn="ctr" defTabSz="342900">
              <a:lnSpc>
                <a:spcPts val="1050"/>
              </a:lnSpc>
            </a:pPr>
            <a:r>
              <a:rPr lang="en-US" sz="750" dirty="0">
                <a:solidFill>
                  <a:srgbClr val="05344B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ctr" defTabSz="342900">
              <a:lnSpc>
                <a:spcPts val="1050"/>
              </a:lnSpc>
            </a:pPr>
            <a:r>
              <a:rPr lang="en-US" sz="2060" dirty="0">
                <a:solidFill>
                  <a:srgbClr val="05344B"/>
                </a:solidFill>
                <a:latin typeface="Canva Sans"/>
                <a:ea typeface="Canva Sans"/>
                <a:cs typeface="Canva Sans"/>
                <a:sym typeface="Canva Sans"/>
              </a:rPr>
              <a:t>www.vocs.eu.com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25615" y="1925913"/>
            <a:ext cx="3174652" cy="820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342900">
              <a:lnSpc>
                <a:spcPts val="2162"/>
              </a:lnSpc>
            </a:pPr>
            <a:r>
              <a:rPr lang="en-US" sz="1544" dirty="0">
                <a:solidFill>
                  <a:srgbClr val="05344B"/>
                </a:solidFill>
                <a:latin typeface="Canva Student Font"/>
                <a:ea typeface="Canva Student Font"/>
                <a:cs typeface="Canva Student Font"/>
                <a:sym typeface="Canva Student Font"/>
              </a:rPr>
              <a:t>Join our research projects and receive </a:t>
            </a:r>
          </a:p>
          <a:p>
            <a:pPr algn="ctr" defTabSz="342900">
              <a:lnSpc>
                <a:spcPts val="2162"/>
              </a:lnSpc>
            </a:pPr>
            <a:r>
              <a:rPr lang="en-US" sz="1544" dirty="0">
                <a:solidFill>
                  <a:srgbClr val="05344B"/>
                </a:solidFill>
                <a:latin typeface="Canva Student Font"/>
                <a:ea typeface="Canva Student Font"/>
                <a:cs typeface="Canva Student Font"/>
                <a:sym typeface="Canva Student Font"/>
              </a:rPr>
              <a:t>a qualified and experiential training!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973965" y="3184058"/>
            <a:ext cx="1686010" cy="655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22140" lvl="1" indent="-111070" defTabSz="342900">
              <a:lnSpc>
                <a:spcPts val="1276"/>
              </a:lnSpc>
              <a:buFont typeface="Arial"/>
              <a:buChar char="•"/>
            </a:pPr>
            <a:r>
              <a:rPr lang="en-US" sz="1029">
                <a:solidFill>
                  <a:srgbClr val="05344B"/>
                </a:solidFill>
                <a:latin typeface="Canva Sans"/>
                <a:ea typeface="Canva Sans"/>
                <a:cs typeface="Canva Sans"/>
                <a:sym typeface="Canva Sans"/>
              </a:rPr>
              <a:t>Cognitive sciences</a:t>
            </a:r>
          </a:p>
          <a:p>
            <a:pPr marL="222140" lvl="1" indent="-111070" defTabSz="342900">
              <a:lnSpc>
                <a:spcPts val="1276"/>
              </a:lnSpc>
              <a:buFont typeface="Arial"/>
              <a:buChar char="•"/>
            </a:pPr>
            <a:r>
              <a:rPr lang="en-US" sz="1029">
                <a:solidFill>
                  <a:srgbClr val="05344B"/>
                </a:solidFill>
                <a:latin typeface="Canva Sans"/>
                <a:ea typeface="Canva Sans"/>
                <a:cs typeface="Canva Sans"/>
                <a:sym typeface="Canva Sans"/>
              </a:rPr>
              <a:t>Acoustics</a:t>
            </a:r>
          </a:p>
          <a:p>
            <a:pPr marL="222140" lvl="1" indent="-111070" defTabSz="342900">
              <a:lnSpc>
                <a:spcPts val="1276"/>
              </a:lnSpc>
              <a:buFont typeface="Arial"/>
              <a:buChar char="•"/>
            </a:pPr>
            <a:r>
              <a:rPr lang="en-US" sz="1029">
                <a:solidFill>
                  <a:srgbClr val="05344B"/>
                </a:solidFill>
                <a:latin typeface="Canva Sans"/>
                <a:ea typeface="Canva Sans"/>
                <a:cs typeface="Canva Sans"/>
                <a:sym typeface="Canva Sans"/>
              </a:rPr>
              <a:t>Phonetics</a:t>
            </a:r>
          </a:p>
          <a:p>
            <a:pPr marL="222140" lvl="1" indent="-111070" defTabSz="342900">
              <a:lnSpc>
                <a:spcPts val="1276"/>
              </a:lnSpc>
              <a:buFont typeface="Arial"/>
              <a:buChar char="•"/>
            </a:pPr>
            <a:r>
              <a:rPr lang="en-US" sz="1029">
                <a:solidFill>
                  <a:srgbClr val="05344B"/>
                </a:solidFill>
                <a:latin typeface="Canva Sans"/>
                <a:ea typeface="Canva Sans"/>
                <a:cs typeface="Canva Sans"/>
                <a:sym typeface="Canva Sans"/>
              </a:rPr>
              <a:t>Computing science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286270" y="836818"/>
            <a:ext cx="1500013" cy="127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342900">
              <a:lnSpc>
                <a:spcPts val="1050"/>
              </a:lnSpc>
            </a:pPr>
            <a:r>
              <a:rPr lang="en-US" sz="750" dirty="0">
                <a:solidFill>
                  <a:srgbClr val="951B80"/>
                </a:solidFill>
                <a:latin typeface="Canva Sans"/>
                <a:ea typeface="Canva Sans"/>
                <a:cs typeface="Canva Sans"/>
                <a:sym typeface="Canva Sans"/>
              </a:rPr>
              <a:t>A consortium with 22 members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3665" y="206398"/>
            <a:ext cx="1536053" cy="2107925"/>
            <a:chOff x="0" y="0"/>
            <a:chExt cx="720976" cy="9893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976" cy="989395"/>
            </a:xfrm>
            <a:custGeom>
              <a:avLst/>
              <a:gdLst/>
              <a:ahLst/>
              <a:cxnLst/>
              <a:rect l="l" t="t" r="r" b="b"/>
              <a:pathLst>
                <a:path w="720976" h="989395">
                  <a:moveTo>
                    <a:pt x="557146" y="0"/>
                  </a:moveTo>
                  <a:lnTo>
                    <a:pt x="0" y="0"/>
                  </a:lnTo>
                  <a:lnTo>
                    <a:pt x="0" y="989395"/>
                  </a:lnTo>
                  <a:lnTo>
                    <a:pt x="76200" y="989395"/>
                  </a:lnTo>
                  <a:lnTo>
                    <a:pt x="76200" y="76200"/>
                  </a:lnTo>
                  <a:lnTo>
                    <a:pt x="720976" y="76200"/>
                  </a:lnTo>
                  <a:lnTo>
                    <a:pt x="72097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de-DE" sz="675"/>
            </a:p>
          </p:txBody>
        </p:sp>
      </p:grpSp>
      <p:grpSp>
        <p:nvGrpSpPr>
          <p:cNvPr id="4" name="Group 4"/>
          <p:cNvGrpSpPr/>
          <p:nvPr/>
        </p:nvGrpSpPr>
        <p:grpSpPr>
          <a:xfrm rot="-10800000">
            <a:off x="5054597" y="2812030"/>
            <a:ext cx="1536053" cy="2107925"/>
            <a:chOff x="0" y="0"/>
            <a:chExt cx="720976" cy="98939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20976" cy="989395"/>
            </a:xfrm>
            <a:custGeom>
              <a:avLst/>
              <a:gdLst/>
              <a:ahLst/>
              <a:cxnLst/>
              <a:rect l="l" t="t" r="r" b="b"/>
              <a:pathLst>
                <a:path w="720976" h="989395">
                  <a:moveTo>
                    <a:pt x="557146" y="0"/>
                  </a:moveTo>
                  <a:lnTo>
                    <a:pt x="0" y="0"/>
                  </a:lnTo>
                  <a:lnTo>
                    <a:pt x="0" y="989395"/>
                  </a:lnTo>
                  <a:lnTo>
                    <a:pt x="76200" y="989395"/>
                  </a:lnTo>
                  <a:lnTo>
                    <a:pt x="76200" y="76200"/>
                  </a:lnTo>
                  <a:lnTo>
                    <a:pt x="720976" y="76200"/>
                  </a:lnTo>
                  <a:lnTo>
                    <a:pt x="72097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de-DE" sz="675"/>
            </a:p>
          </p:txBody>
        </p:sp>
      </p:grpSp>
      <p:sp>
        <p:nvSpPr>
          <p:cNvPr id="6" name="Freeform 6"/>
          <p:cNvSpPr/>
          <p:nvPr/>
        </p:nvSpPr>
        <p:spPr>
          <a:xfrm>
            <a:off x="2544408" y="2593621"/>
            <a:ext cx="317936" cy="317936"/>
          </a:xfrm>
          <a:custGeom>
            <a:avLst/>
            <a:gdLst/>
            <a:ahLst/>
            <a:cxnLst/>
            <a:rect l="l" t="t" r="r" b="b"/>
            <a:pathLst>
              <a:path w="847830" h="847830">
                <a:moveTo>
                  <a:pt x="0" y="0"/>
                </a:moveTo>
                <a:lnTo>
                  <a:pt x="847829" y="0"/>
                </a:lnTo>
                <a:lnTo>
                  <a:pt x="847829" y="847829"/>
                </a:lnTo>
                <a:lnTo>
                  <a:pt x="0" y="8478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de-DE" sz="675"/>
          </a:p>
        </p:txBody>
      </p:sp>
      <p:sp>
        <p:nvSpPr>
          <p:cNvPr id="7" name="Freeform 7"/>
          <p:cNvSpPr/>
          <p:nvPr/>
        </p:nvSpPr>
        <p:spPr>
          <a:xfrm>
            <a:off x="2949358" y="2593621"/>
            <a:ext cx="317936" cy="317936"/>
          </a:xfrm>
          <a:custGeom>
            <a:avLst/>
            <a:gdLst/>
            <a:ahLst/>
            <a:cxnLst/>
            <a:rect l="l" t="t" r="r" b="b"/>
            <a:pathLst>
              <a:path w="847830" h="847830">
                <a:moveTo>
                  <a:pt x="0" y="0"/>
                </a:moveTo>
                <a:lnTo>
                  <a:pt x="847830" y="0"/>
                </a:lnTo>
                <a:lnTo>
                  <a:pt x="847830" y="847829"/>
                </a:lnTo>
                <a:lnTo>
                  <a:pt x="0" y="8478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DE" sz="675"/>
          </a:p>
        </p:txBody>
      </p:sp>
      <p:sp>
        <p:nvSpPr>
          <p:cNvPr id="8" name="TextBox 8"/>
          <p:cNvSpPr txBox="1"/>
          <p:nvPr/>
        </p:nvSpPr>
        <p:spPr>
          <a:xfrm>
            <a:off x="549914" y="1068883"/>
            <a:ext cx="5616033" cy="697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7"/>
              </a:lnSpc>
            </a:pPr>
            <a:r>
              <a:rPr lang="en-US" sz="4162" dirty="0" err="1">
                <a:solidFill>
                  <a:srgbClr val="000000"/>
                </a:solidFill>
                <a:latin typeface="Anton"/>
              </a:rPr>
              <a:t>PhDSciCom</a:t>
            </a:r>
            <a:r>
              <a:rPr lang="en-US" sz="4162" dirty="0">
                <a:solidFill>
                  <a:srgbClr val="000000"/>
                </a:solidFill>
                <a:latin typeface="Anton"/>
              </a:rPr>
              <a:t> </a:t>
            </a:r>
            <a:r>
              <a:rPr lang="en-US" sz="4162" dirty="0" err="1">
                <a:solidFill>
                  <a:srgbClr val="000000"/>
                </a:solidFill>
                <a:latin typeface="Anton"/>
              </a:rPr>
              <a:t>e.V.</a:t>
            </a:r>
            <a:endParaRPr lang="en-US" sz="4162" dirty="0">
              <a:solidFill>
                <a:srgbClr val="000000"/>
              </a:solidFill>
              <a:latin typeface="Anton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251502" y="1743561"/>
            <a:ext cx="4354995" cy="61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68"/>
              </a:lnSpc>
            </a:pPr>
            <a:r>
              <a:rPr lang="en-US" sz="1400" dirty="0">
                <a:solidFill>
                  <a:srgbClr val="000000"/>
                </a:solidFill>
                <a:latin typeface="Roboto Bold"/>
              </a:rPr>
              <a:t>Die </a:t>
            </a:r>
            <a:r>
              <a:rPr lang="en-US" sz="1400" dirty="0" err="1">
                <a:solidFill>
                  <a:srgbClr val="000000"/>
                </a:solidFill>
                <a:latin typeface="Roboto Bold"/>
              </a:rPr>
              <a:t>WissKomm</a:t>
            </a:r>
            <a:r>
              <a:rPr lang="en-US" sz="1400" dirty="0">
                <a:solidFill>
                  <a:srgbClr val="000000"/>
                </a:solidFill>
                <a:latin typeface="Roboto Bold"/>
              </a:rPr>
              <a:t> Initiative</a:t>
            </a:r>
          </a:p>
          <a:p>
            <a:pPr algn="ctr">
              <a:lnSpc>
                <a:spcPts val="2468"/>
              </a:lnSpc>
            </a:pPr>
            <a:r>
              <a:rPr lang="en-US" sz="1400" dirty="0">
                <a:solidFill>
                  <a:srgbClr val="000000"/>
                </a:solidFill>
                <a:latin typeface="Roboto Bold"/>
              </a:rPr>
              <a:t>für </a:t>
            </a:r>
            <a:r>
              <a:rPr lang="en-US" sz="1400" dirty="0" err="1">
                <a:solidFill>
                  <a:srgbClr val="000000"/>
                </a:solidFill>
                <a:latin typeface="Roboto Bold"/>
              </a:rPr>
              <a:t>Nachwuchswissenschaftler</a:t>
            </a:r>
            <a:r>
              <a:rPr lang="en-US" sz="1400" dirty="0">
                <a:solidFill>
                  <a:srgbClr val="000000"/>
                </a:solidFill>
                <a:latin typeface="Roboto Bold"/>
              </a:rPr>
              <a:t>*</a:t>
            </a:r>
            <a:r>
              <a:rPr lang="en-US" sz="1400" dirty="0" err="1">
                <a:solidFill>
                  <a:srgbClr val="000000"/>
                </a:solidFill>
                <a:latin typeface="Roboto Bold"/>
              </a:rPr>
              <a:t>innen</a:t>
            </a:r>
            <a:endParaRPr lang="en-US" sz="1400" dirty="0">
              <a:solidFill>
                <a:srgbClr val="000000"/>
              </a:solidFill>
              <a:latin typeface="Roboto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3357930" y="2668490"/>
            <a:ext cx="985469" cy="2379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990"/>
              </a:lnSpc>
              <a:spcBef>
                <a:spcPct val="0"/>
              </a:spcBef>
            </a:pPr>
            <a:r>
              <a:rPr lang="en-US" sz="1421" dirty="0" err="1">
                <a:solidFill>
                  <a:srgbClr val="000000"/>
                </a:solidFill>
                <a:latin typeface="Roboto"/>
              </a:rPr>
              <a:t>PhDSciCom</a:t>
            </a:r>
            <a:endParaRPr lang="en-US" sz="1421" dirty="0">
              <a:solidFill>
                <a:srgbClr val="000000"/>
              </a:solidFill>
              <a:latin typeface="Roboto"/>
            </a:endParaRPr>
          </a:p>
        </p:txBody>
      </p:sp>
      <p:pic>
        <p:nvPicPr>
          <p:cNvPr id="11" name="Grafik 10" descr="Ein Bild, das Muster, Quadrat, Pixel, Design enthält.&#10;&#10;Automatisch generierte Beschreibung">
            <a:extLst>
              <a:ext uri="{FF2B5EF4-FFF2-40B4-BE49-F238E27FC236}">
                <a16:creationId xmlns:a16="http://schemas.microsoft.com/office/drawing/2014/main" id="{1A4B1666-2CEF-57BE-AD46-30B306D51C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5667" y="3434679"/>
            <a:ext cx="1485278" cy="1485276"/>
          </a:xfrm>
          <a:prstGeom prst="rect">
            <a:avLst/>
          </a:prstGeom>
        </p:spPr>
      </p:pic>
      <p:grpSp>
        <p:nvGrpSpPr>
          <p:cNvPr id="12" name="Group 3">
            <a:extLst>
              <a:ext uri="{FF2B5EF4-FFF2-40B4-BE49-F238E27FC236}">
                <a16:creationId xmlns:a16="http://schemas.microsoft.com/office/drawing/2014/main" id="{BFDA0F1A-9A54-89B8-869A-CBCA6F5327CE}"/>
              </a:ext>
            </a:extLst>
          </p:cNvPr>
          <p:cNvGrpSpPr>
            <a:grpSpLocks noChangeAspect="1"/>
          </p:cNvGrpSpPr>
          <p:nvPr/>
        </p:nvGrpSpPr>
        <p:grpSpPr>
          <a:xfrm rot="21009132">
            <a:off x="766815" y="2406037"/>
            <a:ext cx="1138072" cy="2251873"/>
            <a:chOff x="0" y="0"/>
            <a:chExt cx="2620010" cy="5184140"/>
          </a:xfrm>
        </p:grpSpPr>
        <p:sp>
          <p:nvSpPr>
            <p:cNvPr id="13" name="Freeform 4">
              <a:extLst>
                <a:ext uri="{FF2B5EF4-FFF2-40B4-BE49-F238E27FC236}">
                  <a16:creationId xmlns:a16="http://schemas.microsoft.com/office/drawing/2014/main" id="{273C6571-ACCF-A563-D76F-8883BB2D881F}"/>
                </a:ext>
              </a:extLst>
            </p:cNvPr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EF4204BD-1F1D-64B6-AFBB-D5D7D607E301}"/>
                </a:ext>
              </a:extLst>
            </p:cNvPr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7"/>
              <a:stretch>
                <a:fillRect l="-4571" r="-12156"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4C3834CD-08BA-A5E5-7627-74F98AD571D5}"/>
                </a:ext>
              </a:extLst>
            </p:cNvPr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516D942-D1F7-3F3A-663E-603F09ACFE71}"/>
                </a:ext>
              </a:extLst>
            </p:cNvPr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0481DFC3-FAB7-7236-8AA3-43061DF1D516}"/>
                </a:ext>
              </a:extLst>
            </p:cNvPr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4E7A0D11-F4CA-5127-9BD4-6C75A6D98669}"/>
                </a:ext>
              </a:extLst>
            </p:cNvPr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345CDA1E-AF97-4A47-4189-4872B4E44B9F}"/>
                </a:ext>
              </a:extLst>
            </p:cNvPr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370894A1-C866-4E38-5DEF-598ACCC6566F}"/>
                </a:ext>
              </a:extLst>
            </p:cNvPr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77F248CB-64AC-6D5F-BA33-46364F845048}"/>
                </a:ext>
              </a:extLst>
            </p:cNvPr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23" name="Freeform 5">
            <a:extLst>
              <a:ext uri="{FF2B5EF4-FFF2-40B4-BE49-F238E27FC236}">
                <a16:creationId xmlns:a16="http://schemas.microsoft.com/office/drawing/2014/main" id="{8BD91223-C602-F936-D927-535FAC0EA965}"/>
              </a:ext>
            </a:extLst>
          </p:cNvPr>
          <p:cNvSpPr/>
          <p:nvPr/>
        </p:nvSpPr>
        <p:spPr>
          <a:xfrm>
            <a:off x="5098543" y="2681690"/>
            <a:ext cx="1146326" cy="1146326"/>
          </a:xfrm>
          <a:custGeom>
            <a:avLst/>
            <a:gdLst/>
            <a:ahLst/>
            <a:cxnLst/>
            <a:rect l="l" t="t" r="r" b="b"/>
            <a:pathLst>
              <a:path w="3574511" h="3574511">
                <a:moveTo>
                  <a:pt x="0" y="0"/>
                </a:moveTo>
                <a:lnTo>
                  <a:pt x="3574510" y="0"/>
                </a:lnTo>
                <a:lnTo>
                  <a:pt x="3574510" y="3574511"/>
                </a:lnTo>
                <a:lnTo>
                  <a:pt x="0" y="357451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22" name="Freeform 4">
            <a:extLst>
              <a:ext uri="{FF2B5EF4-FFF2-40B4-BE49-F238E27FC236}">
                <a16:creationId xmlns:a16="http://schemas.microsoft.com/office/drawing/2014/main" id="{1586C886-3ACF-97A7-3E0C-30609D2EEAB4}"/>
              </a:ext>
            </a:extLst>
          </p:cNvPr>
          <p:cNvSpPr/>
          <p:nvPr/>
        </p:nvSpPr>
        <p:spPr>
          <a:xfrm>
            <a:off x="4503407" y="3292829"/>
            <a:ext cx="1146326" cy="1146326"/>
          </a:xfrm>
          <a:custGeom>
            <a:avLst/>
            <a:gdLst/>
            <a:ahLst/>
            <a:cxnLst/>
            <a:rect l="l" t="t" r="r" b="b"/>
            <a:pathLst>
              <a:path w="3574511" h="3574511">
                <a:moveTo>
                  <a:pt x="0" y="0"/>
                </a:moveTo>
                <a:lnTo>
                  <a:pt x="3574510" y="0"/>
                </a:lnTo>
                <a:lnTo>
                  <a:pt x="3574510" y="3574511"/>
                </a:lnTo>
                <a:lnTo>
                  <a:pt x="0" y="357451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3193630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ät Jena Blau">
  <a:themeElements>
    <a:clrScheme name="Universität">
      <a:dk1>
        <a:srgbClr val="002F5D"/>
      </a:dk1>
      <a:lt1>
        <a:srgbClr val="FFFFFF"/>
      </a:lt1>
      <a:dk2>
        <a:srgbClr val="002F5D"/>
      </a:dk2>
      <a:lt2>
        <a:srgbClr val="FFFFFF"/>
      </a:lt2>
      <a:accent1>
        <a:srgbClr val="AE9A63"/>
      </a:accent1>
      <a:accent2>
        <a:srgbClr val="7682A5"/>
      </a:accent2>
      <a:accent3>
        <a:srgbClr val="8E98B7"/>
      </a:accent3>
      <a:accent4>
        <a:srgbClr val="FFFFFF"/>
      </a:accent4>
      <a:accent5>
        <a:srgbClr val="FFFFFF"/>
      </a:accent5>
      <a:accent6>
        <a:srgbClr val="FFFFFF"/>
      </a:accent6>
      <a:hlink>
        <a:srgbClr val="7682A5"/>
      </a:hlink>
      <a:folHlink>
        <a:srgbClr val="A8AFC8"/>
      </a:folHlink>
    </a:clrScheme>
    <a:fontScheme name="Universität">
      <a:majorFont>
        <a:latin typeface="Palatino nova Medium"/>
        <a:ea typeface=""/>
        <a:cs typeface=""/>
      </a:majorFont>
      <a:minorFont>
        <a:latin typeface="Roboto Condensed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alpha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358</Words>
  <Application>Microsoft Office PowerPoint</Application>
  <PresentationFormat>Benutzerdefiniert</PresentationFormat>
  <Paragraphs>77</Paragraphs>
  <Slides>10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13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10</vt:i4>
      </vt:variant>
    </vt:vector>
  </HeadingPairs>
  <TitlesOfParts>
    <vt:vector size="25" baseType="lpstr">
      <vt:lpstr>Archivo Black</vt:lpstr>
      <vt:lpstr>Wingdings</vt:lpstr>
      <vt:lpstr>Calibri</vt:lpstr>
      <vt:lpstr>Fredoka</vt:lpstr>
      <vt:lpstr>Roboto Bold</vt:lpstr>
      <vt:lpstr>Canva Sans</vt:lpstr>
      <vt:lpstr>Anton</vt:lpstr>
      <vt:lpstr>Roboto Condensed</vt:lpstr>
      <vt:lpstr>Canva Student Font</vt:lpstr>
      <vt:lpstr>Palatino Linotype</vt:lpstr>
      <vt:lpstr>Adlery Pro</vt:lpstr>
      <vt:lpstr>Arial</vt:lpstr>
      <vt:lpstr>Roboto</vt:lpstr>
      <vt:lpstr>Universität Jena Blau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FSU Jena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Liana Franke</dc:creator>
  <cp:lastModifiedBy>christine.nussbaum</cp:lastModifiedBy>
  <cp:revision>938</cp:revision>
  <cp:lastPrinted>2017-04-12T09:06:57Z</cp:lastPrinted>
  <dcterms:created xsi:type="dcterms:W3CDTF">2017-03-23T10:34:48Z</dcterms:created>
  <dcterms:modified xsi:type="dcterms:W3CDTF">2025-01-12T19:27:03Z</dcterms:modified>
</cp:coreProperties>
</file>

<file path=docProps/thumbnail.jpeg>
</file>